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3"/>
  </p:notesMasterIdLst>
  <p:sldIdLst>
    <p:sldId id="732" r:id="rId2"/>
    <p:sldId id="801" r:id="rId3"/>
    <p:sldId id="803" r:id="rId4"/>
    <p:sldId id="804" r:id="rId5"/>
    <p:sldId id="799" r:id="rId6"/>
    <p:sldId id="771" r:id="rId7"/>
    <p:sldId id="654" r:id="rId8"/>
    <p:sldId id="655" r:id="rId9"/>
    <p:sldId id="628" r:id="rId10"/>
    <p:sldId id="633" r:id="rId11"/>
    <p:sldId id="629" r:id="rId12"/>
    <p:sldId id="636" r:id="rId13"/>
    <p:sldId id="656" r:id="rId14"/>
    <p:sldId id="701" r:id="rId15"/>
    <p:sldId id="734" r:id="rId16"/>
    <p:sldId id="638" r:id="rId17"/>
    <p:sldId id="640" r:id="rId18"/>
    <p:sldId id="641" r:id="rId19"/>
    <p:sldId id="676" r:id="rId20"/>
    <p:sldId id="740" r:id="rId21"/>
    <p:sldId id="698" r:id="rId22"/>
    <p:sldId id="811" r:id="rId23"/>
    <p:sldId id="812" r:id="rId24"/>
    <p:sldId id="829" r:id="rId25"/>
    <p:sldId id="830" r:id="rId26"/>
    <p:sldId id="816" r:id="rId27"/>
    <p:sldId id="862" r:id="rId28"/>
    <p:sldId id="704" r:id="rId29"/>
    <p:sldId id="823" r:id="rId30"/>
    <p:sldId id="649" r:id="rId31"/>
    <p:sldId id="652" r:id="rId32"/>
    <p:sldId id="831" r:id="rId33"/>
    <p:sldId id="805" r:id="rId34"/>
    <p:sldId id="820" r:id="rId35"/>
    <p:sldId id="777" r:id="rId36"/>
    <p:sldId id="810" r:id="rId37"/>
    <p:sldId id="778" r:id="rId38"/>
    <p:sldId id="780" r:id="rId39"/>
    <p:sldId id="781" r:id="rId40"/>
    <p:sldId id="821" r:id="rId41"/>
    <p:sldId id="822" r:id="rId42"/>
    <p:sldId id="819" r:id="rId43"/>
    <p:sldId id="792" r:id="rId44"/>
    <p:sldId id="793" r:id="rId45"/>
    <p:sldId id="794" r:id="rId46"/>
    <p:sldId id="795" r:id="rId47"/>
    <p:sldId id="798" r:id="rId48"/>
    <p:sldId id="806" r:id="rId49"/>
    <p:sldId id="713" r:id="rId50"/>
    <p:sldId id="824" r:id="rId51"/>
    <p:sldId id="711" r:id="rId52"/>
  </p:sldIdLst>
  <p:sldSz cx="9144000" cy="6858000" type="screen4x3"/>
  <p:notesSz cx="7315200" cy="9601200"/>
  <p:embeddedFontLst>
    <p:embeddedFont>
      <p:font typeface="Constantia" panose="02030602050306030303" pitchFamily="18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FF"/>
    <a:srgbClr val="00FF00"/>
    <a:srgbClr val="009999"/>
    <a:srgbClr val="66FFFF"/>
    <a:srgbClr val="FFFF00"/>
    <a:srgbClr val="FF0066"/>
    <a:srgbClr val="FF99FF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 autoAdjust="0"/>
    <p:restoredTop sz="90529" autoAdjust="0"/>
  </p:normalViewPr>
  <p:slideViewPr>
    <p:cSldViewPr>
      <p:cViewPr varScale="1">
        <p:scale>
          <a:sx n="98" d="100"/>
          <a:sy n="98" d="100"/>
        </p:scale>
        <p:origin x="3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7EB345-B610-4A20-A538-99E2C9BD6F0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368D39-F75A-422D-B35B-EF31B3F78B64}">
      <dgm:prSet phldrT="[Text]" custT="1"/>
      <dgm:spPr/>
      <dgm:t>
        <a:bodyPr/>
        <a:lstStyle/>
        <a:p>
          <a:r>
            <a:rPr lang="en-US" sz="3000" dirty="0" smtClean="0"/>
            <a:t>Existing Result: Stationary MDP</a:t>
          </a:r>
          <a:endParaRPr lang="en-US" sz="3000" dirty="0"/>
        </a:p>
      </dgm:t>
    </dgm:pt>
    <dgm:pt modelId="{2A11FDB7-3016-47D9-8259-7D386718065A}" type="parTrans" cxnId="{9D91B15C-BDCC-4111-8521-694F83742501}">
      <dgm:prSet/>
      <dgm:spPr/>
      <dgm:t>
        <a:bodyPr/>
        <a:lstStyle/>
        <a:p>
          <a:endParaRPr lang="en-US"/>
        </a:p>
      </dgm:t>
    </dgm:pt>
    <dgm:pt modelId="{38F98668-A58A-4673-8B8B-0E72F5E24EA3}" type="sibTrans" cxnId="{9D91B15C-BDCC-4111-8521-694F83742501}">
      <dgm:prSet/>
      <dgm:spPr/>
      <dgm:t>
        <a:bodyPr/>
        <a:lstStyle/>
        <a:p>
          <a:endParaRPr lang="en-US"/>
        </a:p>
      </dgm:t>
    </dgm:pt>
    <dgm:pt modelId="{EF765D1E-D01D-4C57-878F-4A08144CD784}">
      <dgm:prSet phldrT="[Text]"/>
      <dgm:spPr/>
      <dgm:t>
        <a:bodyPr/>
        <a:lstStyle/>
        <a:p>
          <a:pPr algn="ctr"/>
          <a:r>
            <a:rPr lang="en-US" dirty="0" smtClean="0"/>
            <a:t>Randomized stationary polices are optimal</a:t>
          </a:r>
          <a:endParaRPr lang="en-US" dirty="0"/>
        </a:p>
      </dgm:t>
    </dgm:pt>
    <dgm:pt modelId="{988BE78E-490B-49D3-BF84-D4C97884EE58}" type="parTrans" cxnId="{C206058D-C788-4B6F-B17C-82E7256F3315}">
      <dgm:prSet/>
      <dgm:spPr/>
      <dgm:t>
        <a:bodyPr/>
        <a:lstStyle/>
        <a:p>
          <a:endParaRPr lang="en-US"/>
        </a:p>
      </dgm:t>
    </dgm:pt>
    <dgm:pt modelId="{E3B4A8BF-7407-4A95-B949-542BAA308D66}" type="sibTrans" cxnId="{C206058D-C788-4B6F-B17C-82E7256F3315}">
      <dgm:prSet/>
      <dgm:spPr/>
      <dgm:t>
        <a:bodyPr/>
        <a:lstStyle/>
        <a:p>
          <a:endParaRPr lang="en-US"/>
        </a:p>
      </dgm:t>
    </dgm:pt>
    <dgm:pt modelId="{A6FBD3FD-9756-4E7B-9E63-44D49697FD5B}">
      <dgm:prSet phldrT="[Text]"/>
      <dgm:spPr/>
      <dgm:t>
        <a:bodyPr/>
        <a:lstStyle/>
        <a:p>
          <a:r>
            <a:rPr lang="en-US" dirty="0" smtClean="0"/>
            <a:t>One-slot LP </a:t>
          </a:r>
          <a:endParaRPr lang="en-US" dirty="0"/>
        </a:p>
      </dgm:t>
    </dgm:pt>
    <dgm:pt modelId="{975E51E5-C8EF-4515-9499-FB1400B1609E}" type="parTrans" cxnId="{63C62119-D343-4B20-A466-B5BF69E85D0F}">
      <dgm:prSet/>
      <dgm:spPr/>
      <dgm:t>
        <a:bodyPr/>
        <a:lstStyle/>
        <a:p>
          <a:endParaRPr lang="en-US"/>
        </a:p>
      </dgm:t>
    </dgm:pt>
    <dgm:pt modelId="{619D3375-88D8-4CE3-8C7A-B5B3BC250A48}" type="sibTrans" cxnId="{63C62119-D343-4B20-A466-B5BF69E85D0F}">
      <dgm:prSet/>
      <dgm:spPr/>
      <dgm:t>
        <a:bodyPr/>
        <a:lstStyle/>
        <a:p>
          <a:endParaRPr lang="en-US"/>
        </a:p>
      </dgm:t>
    </dgm:pt>
    <dgm:pt modelId="{3AF7C48D-6851-4DDB-B376-579001972F87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000" dirty="0" smtClean="0"/>
            <a:t>Our Result: </a:t>
          </a:r>
          <a:r>
            <a:rPr lang="en-US" sz="3000" dirty="0" err="1" smtClean="0"/>
            <a:t>Cyclo</a:t>
          </a:r>
          <a:r>
            <a:rPr lang="en-US" sz="3000" dirty="0" smtClean="0"/>
            <a:t>-stationary MDP</a:t>
          </a:r>
          <a:endParaRPr lang="en-US" sz="3000" dirty="0"/>
        </a:p>
      </dgm:t>
    </dgm:pt>
    <dgm:pt modelId="{BAB577E6-55DD-49DB-A8AB-0F9CCA8DCBE6}" type="parTrans" cxnId="{7235F643-E22E-443D-8D87-F9AE15FD7D8F}">
      <dgm:prSet/>
      <dgm:spPr/>
      <dgm:t>
        <a:bodyPr/>
        <a:lstStyle/>
        <a:p>
          <a:endParaRPr lang="en-US"/>
        </a:p>
      </dgm:t>
    </dgm:pt>
    <dgm:pt modelId="{94620CC0-A735-40B2-859B-7E08A669F25C}" type="sibTrans" cxnId="{7235F643-E22E-443D-8D87-F9AE15FD7D8F}">
      <dgm:prSet/>
      <dgm:spPr/>
      <dgm:t>
        <a:bodyPr/>
        <a:lstStyle/>
        <a:p>
          <a:endParaRPr lang="en-US"/>
        </a:p>
      </dgm:t>
    </dgm:pt>
    <dgm:pt modelId="{8463B1C1-8199-4386-A6B3-6B8E835ED65A}">
      <dgm:prSet phldrT="[Text]"/>
      <dgm:spPr/>
      <dgm:t>
        <a:bodyPr/>
        <a:lstStyle/>
        <a:p>
          <a:pPr algn="ctr"/>
          <a:r>
            <a:rPr lang="en-US" dirty="0" smtClean="0"/>
            <a:t>Randomized </a:t>
          </a:r>
          <a:r>
            <a:rPr lang="en-US" dirty="0" err="1" smtClean="0"/>
            <a:t>cyclo</a:t>
          </a:r>
          <a:r>
            <a:rPr lang="en-US" dirty="0" smtClean="0"/>
            <a:t>-stationary (RAC) polices are optimal</a:t>
          </a:r>
          <a:endParaRPr lang="en-US" dirty="0"/>
        </a:p>
      </dgm:t>
    </dgm:pt>
    <dgm:pt modelId="{954D6314-C3D2-48D4-995B-DE54FD59B71D}" type="parTrans" cxnId="{04C0C2F0-4EFF-41A8-85F8-24C26FCCD409}">
      <dgm:prSet/>
      <dgm:spPr/>
      <dgm:t>
        <a:bodyPr/>
        <a:lstStyle/>
        <a:p>
          <a:endParaRPr lang="en-US"/>
        </a:p>
      </dgm:t>
    </dgm:pt>
    <dgm:pt modelId="{66AC01B5-BA54-4CDD-9BEC-7A5682ABFD87}" type="sibTrans" cxnId="{04C0C2F0-4EFF-41A8-85F8-24C26FCCD409}">
      <dgm:prSet/>
      <dgm:spPr/>
      <dgm:t>
        <a:bodyPr/>
        <a:lstStyle/>
        <a:p>
          <a:endParaRPr lang="en-US"/>
        </a:p>
      </dgm:t>
    </dgm:pt>
    <dgm:pt modelId="{C3FC1A30-84D4-4394-AB23-DCB532A87610}">
      <dgm:prSet phldrT="[Text]"/>
      <dgm:spPr/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T</a:t>
          </a:r>
          <a:r>
            <a:rPr lang="en-US" dirty="0" smtClean="0"/>
            <a:t>-slot LP</a:t>
          </a:r>
          <a:endParaRPr lang="en-US" dirty="0"/>
        </a:p>
      </dgm:t>
    </dgm:pt>
    <dgm:pt modelId="{BC9205E0-0E06-47AE-954C-F51C3C89FF9D}" type="parTrans" cxnId="{CCBC0BF1-2F40-46D3-B7A7-82CCBD1BC9F5}">
      <dgm:prSet/>
      <dgm:spPr/>
      <dgm:t>
        <a:bodyPr/>
        <a:lstStyle/>
        <a:p>
          <a:endParaRPr lang="en-US"/>
        </a:p>
      </dgm:t>
    </dgm:pt>
    <dgm:pt modelId="{F1BDA733-4743-46B1-BDB0-09A92982AEE9}" type="sibTrans" cxnId="{CCBC0BF1-2F40-46D3-B7A7-82CCBD1BC9F5}">
      <dgm:prSet/>
      <dgm:spPr/>
      <dgm:t>
        <a:bodyPr/>
        <a:lstStyle/>
        <a:p>
          <a:endParaRPr lang="en-US"/>
        </a:p>
      </dgm:t>
    </dgm:pt>
    <dgm:pt modelId="{38855135-EA58-45A4-AABF-BBFEB2B9AA58}" type="pres">
      <dgm:prSet presAssocID="{E37EB345-B610-4A20-A538-99E2C9BD6F0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293C10C-5134-4CC3-958C-F991BBE07B6C}" type="pres">
      <dgm:prSet presAssocID="{A6368D39-F75A-422D-B35B-EF31B3F78B64}" presName="root" presStyleCnt="0"/>
      <dgm:spPr/>
    </dgm:pt>
    <dgm:pt modelId="{EFA7C296-1370-4325-B1B8-6DA4AAF2A37D}" type="pres">
      <dgm:prSet presAssocID="{A6368D39-F75A-422D-B35B-EF31B3F78B64}" presName="rootComposite" presStyleCnt="0"/>
      <dgm:spPr/>
    </dgm:pt>
    <dgm:pt modelId="{D76E7596-4DCE-49D3-B462-75F31CB3FA54}" type="pres">
      <dgm:prSet presAssocID="{A6368D39-F75A-422D-B35B-EF31B3F78B64}" presName="rootText" presStyleLbl="node1" presStyleIdx="0" presStyleCnt="2" custScaleX="147039" custScaleY="60968"/>
      <dgm:spPr/>
      <dgm:t>
        <a:bodyPr/>
        <a:lstStyle/>
        <a:p>
          <a:endParaRPr lang="en-US"/>
        </a:p>
      </dgm:t>
    </dgm:pt>
    <dgm:pt modelId="{DBCC510D-EBC6-46F0-AA83-5C26706D1DA3}" type="pres">
      <dgm:prSet presAssocID="{A6368D39-F75A-422D-B35B-EF31B3F78B64}" presName="rootConnector" presStyleLbl="node1" presStyleIdx="0" presStyleCnt="2"/>
      <dgm:spPr/>
      <dgm:t>
        <a:bodyPr/>
        <a:lstStyle/>
        <a:p>
          <a:endParaRPr lang="en-US"/>
        </a:p>
      </dgm:t>
    </dgm:pt>
    <dgm:pt modelId="{E8161102-A44E-4475-A37C-51F6D77BDECA}" type="pres">
      <dgm:prSet presAssocID="{A6368D39-F75A-422D-B35B-EF31B3F78B64}" presName="childShape" presStyleCnt="0"/>
      <dgm:spPr/>
    </dgm:pt>
    <dgm:pt modelId="{619083EA-5933-42BA-9911-D4DE0D597F5B}" type="pres">
      <dgm:prSet presAssocID="{988BE78E-490B-49D3-BF84-D4C97884EE58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CA9946F-F60F-4F73-A2FD-93F5E58AF9C6}" type="pres">
      <dgm:prSet presAssocID="{EF765D1E-D01D-4C57-878F-4A08144CD784}" presName="childText" presStyleLbl="bgAcc1" presStyleIdx="0" presStyleCnt="4" custScaleX="147039" custScaleY="683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240E4-0549-47CE-827E-74874B8A4325}" type="pres">
      <dgm:prSet presAssocID="{975E51E5-C8EF-4515-9499-FB1400B1609E}" presName="Name13" presStyleLbl="parChTrans1D2" presStyleIdx="1" presStyleCnt="4"/>
      <dgm:spPr/>
      <dgm:t>
        <a:bodyPr/>
        <a:lstStyle/>
        <a:p>
          <a:endParaRPr lang="en-US"/>
        </a:p>
      </dgm:t>
    </dgm:pt>
    <dgm:pt modelId="{7B0591D6-7E4B-46BB-9CD7-5809EE8A8EE1}" type="pres">
      <dgm:prSet presAssocID="{A6FBD3FD-9756-4E7B-9E63-44D49697FD5B}" presName="childText" presStyleLbl="bgAcc1" presStyleIdx="1" presStyleCnt="4" custScaleX="147039" custScaleY="439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CE6637-9ACE-4757-A9BA-CF6427E1355F}" type="pres">
      <dgm:prSet presAssocID="{3AF7C48D-6851-4DDB-B376-579001972F87}" presName="root" presStyleCnt="0"/>
      <dgm:spPr/>
    </dgm:pt>
    <dgm:pt modelId="{55B29A41-C5AC-4DF6-AB35-F67FF6D9C7AA}" type="pres">
      <dgm:prSet presAssocID="{3AF7C48D-6851-4DDB-B376-579001972F87}" presName="rootComposite" presStyleCnt="0"/>
      <dgm:spPr/>
    </dgm:pt>
    <dgm:pt modelId="{9C562B0C-A500-4388-A615-69DABBCFE933}" type="pres">
      <dgm:prSet presAssocID="{3AF7C48D-6851-4DDB-B376-579001972F87}" presName="rootText" presStyleLbl="node1" presStyleIdx="1" presStyleCnt="2" custScaleX="147039" custScaleY="60968"/>
      <dgm:spPr/>
      <dgm:t>
        <a:bodyPr/>
        <a:lstStyle/>
        <a:p>
          <a:endParaRPr lang="en-US"/>
        </a:p>
      </dgm:t>
    </dgm:pt>
    <dgm:pt modelId="{4307F5D6-0AE9-4671-80F8-FB707DB99A0D}" type="pres">
      <dgm:prSet presAssocID="{3AF7C48D-6851-4DDB-B376-579001972F87}" presName="rootConnector" presStyleLbl="node1" presStyleIdx="1" presStyleCnt="2"/>
      <dgm:spPr/>
      <dgm:t>
        <a:bodyPr/>
        <a:lstStyle/>
        <a:p>
          <a:endParaRPr lang="en-US"/>
        </a:p>
      </dgm:t>
    </dgm:pt>
    <dgm:pt modelId="{61F64C6D-71CE-484A-BAC7-132F24A0015B}" type="pres">
      <dgm:prSet presAssocID="{3AF7C48D-6851-4DDB-B376-579001972F87}" presName="childShape" presStyleCnt="0"/>
      <dgm:spPr/>
    </dgm:pt>
    <dgm:pt modelId="{9B52A397-2281-40A7-B621-79E73A6CE404}" type="pres">
      <dgm:prSet presAssocID="{954D6314-C3D2-48D4-995B-DE54FD59B71D}" presName="Name13" presStyleLbl="parChTrans1D2" presStyleIdx="2" presStyleCnt="4"/>
      <dgm:spPr/>
      <dgm:t>
        <a:bodyPr/>
        <a:lstStyle/>
        <a:p>
          <a:endParaRPr lang="en-US"/>
        </a:p>
      </dgm:t>
    </dgm:pt>
    <dgm:pt modelId="{18C781CE-4E38-4A27-B26D-4394805BCC1E}" type="pres">
      <dgm:prSet presAssocID="{8463B1C1-8199-4386-A6B3-6B8E835ED65A}" presName="childText" presStyleLbl="bgAcc1" presStyleIdx="2" presStyleCnt="4" custScaleX="147039" custScaleY="683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D7A4D-CDFE-4DE0-A027-B171E992CC3E}" type="pres">
      <dgm:prSet presAssocID="{BC9205E0-0E06-47AE-954C-F51C3C89FF9D}" presName="Name13" presStyleLbl="parChTrans1D2" presStyleIdx="3" presStyleCnt="4"/>
      <dgm:spPr/>
      <dgm:t>
        <a:bodyPr/>
        <a:lstStyle/>
        <a:p>
          <a:endParaRPr lang="en-US"/>
        </a:p>
      </dgm:t>
    </dgm:pt>
    <dgm:pt modelId="{AC5A84ED-007D-414B-B792-C5A59865FFD8}" type="pres">
      <dgm:prSet presAssocID="{C3FC1A30-84D4-4394-AB23-DCB532A87610}" presName="childText" presStyleLbl="bgAcc1" presStyleIdx="3" presStyleCnt="4" custScaleX="147039" custScaleY="439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C62119-D343-4B20-A466-B5BF69E85D0F}" srcId="{A6368D39-F75A-422D-B35B-EF31B3F78B64}" destId="{A6FBD3FD-9756-4E7B-9E63-44D49697FD5B}" srcOrd="1" destOrd="0" parTransId="{975E51E5-C8EF-4515-9499-FB1400B1609E}" sibTransId="{619D3375-88D8-4CE3-8C7A-B5B3BC250A48}"/>
    <dgm:cxn modelId="{9D91B15C-BDCC-4111-8521-694F83742501}" srcId="{E37EB345-B610-4A20-A538-99E2C9BD6F00}" destId="{A6368D39-F75A-422D-B35B-EF31B3F78B64}" srcOrd="0" destOrd="0" parTransId="{2A11FDB7-3016-47D9-8259-7D386718065A}" sibTransId="{38F98668-A58A-4673-8B8B-0E72F5E24EA3}"/>
    <dgm:cxn modelId="{06B08761-4728-465A-A12C-978ACF75B2AE}" type="presOf" srcId="{EF765D1E-D01D-4C57-878F-4A08144CD784}" destId="{ECA9946F-F60F-4F73-A2FD-93F5E58AF9C6}" srcOrd="0" destOrd="0" presId="urn:microsoft.com/office/officeart/2005/8/layout/hierarchy3"/>
    <dgm:cxn modelId="{34F5B921-47E8-49DC-AEF3-8F6383A5E449}" type="presOf" srcId="{C3FC1A30-84D4-4394-AB23-DCB532A87610}" destId="{AC5A84ED-007D-414B-B792-C5A59865FFD8}" srcOrd="0" destOrd="0" presId="urn:microsoft.com/office/officeart/2005/8/layout/hierarchy3"/>
    <dgm:cxn modelId="{1276ADF5-AAAD-4DF4-8C94-A77C84612258}" type="presOf" srcId="{A6FBD3FD-9756-4E7B-9E63-44D49697FD5B}" destId="{7B0591D6-7E4B-46BB-9CD7-5809EE8A8EE1}" srcOrd="0" destOrd="0" presId="urn:microsoft.com/office/officeart/2005/8/layout/hierarchy3"/>
    <dgm:cxn modelId="{D83C2647-96E6-4322-BECB-8434C5A03303}" type="presOf" srcId="{975E51E5-C8EF-4515-9499-FB1400B1609E}" destId="{09D240E4-0549-47CE-827E-74874B8A4325}" srcOrd="0" destOrd="0" presId="urn:microsoft.com/office/officeart/2005/8/layout/hierarchy3"/>
    <dgm:cxn modelId="{0B8E0CF9-6E3D-420D-A03E-B58BBE411D18}" type="presOf" srcId="{988BE78E-490B-49D3-BF84-D4C97884EE58}" destId="{619083EA-5933-42BA-9911-D4DE0D597F5B}" srcOrd="0" destOrd="0" presId="urn:microsoft.com/office/officeart/2005/8/layout/hierarchy3"/>
    <dgm:cxn modelId="{2B7B0307-D9BF-4F24-9BCF-56C1479D2674}" type="presOf" srcId="{A6368D39-F75A-422D-B35B-EF31B3F78B64}" destId="{DBCC510D-EBC6-46F0-AA83-5C26706D1DA3}" srcOrd="1" destOrd="0" presId="urn:microsoft.com/office/officeart/2005/8/layout/hierarchy3"/>
    <dgm:cxn modelId="{C206058D-C788-4B6F-B17C-82E7256F3315}" srcId="{A6368D39-F75A-422D-B35B-EF31B3F78B64}" destId="{EF765D1E-D01D-4C57-878F-4A08144CD784}" srcOrd="0" destOrd="0" parTransId="{988BE78E-490B-49D3-BF84-D4C97884EE58}" sibTransId="{E3B4A8BF-7407-4A95-B949-542BAA308D66}"/>
    <dgm:cxn modelId="{9F7883D8-E5C0-417A-86E6-4F184292D158}" type="presOf" srcId="{3AF7C48D-6851-4DDB-B376-579001972F87}" destId="{9C562B0C-A500-4388-A615-69DABBCFE933}" srcOrd="0" destOrd="0" presId="urn:microsoft.com/office/officeart/2005/8/layout/hierarchy3"/>
    <dgm:cxn modelId="{E0C27DD6-A8B6-4D8A-8BB0-8E9692781E5F}" type="presOf" srcId="{BC9205E0-0E06-47AE-954C-F51C3C89FF9D}" destId="{306D7A4D-CDFE-4DE0-A027-B171E992CC3E}" srcOrd="0" destOrd="0" presId="urn:microsoft.com/office/officeart/2005/8/layout/hierarchy3"/>
    <dgm:cxn modelId="{CCBC0BF1-2F40-46D3-B7A7-82CCBD1BC9F5}" srcId="{3AF7C48D-6851-4DDB-B376-579001972F87}" destId="{C3FC1A30-84D4-4394-AB23-DCB532A87610}" srcOrd="1" destOrd="0" parTransId="{BC9205E0-0E06-47AE-954C-F51C3C89FF9D}" sibTransId="{F1BDA733-4743-46B1-BDB0-09A92982AEE9}"/>
    <dgm:cxn modelId="{04C0C2F0-4EFF-41A8-85F8-24C26FCCD409}" srcId="{3AF7C48D-6851-4DDB-B376-579001972F87}" destId="{8463B1C1-8199-4386-A6B3-6B8E835ED65A}" srcOrd="0" destOrd="0" parTransId="{954D6314-C3D2-48D4-995B-DE54FD59B71D}" sibTransId="{66AC01B5-BA54-4CDD-9BEC-7A5682ABFD87}"/>
    <dgm:cxn modelId="{018B480C-BEEE-4936-836E-2F37A49B866B}" type="presOf" srcId="{954D6314-C3D2-48D4-995B-DE54FD59B71D}" destId="{9B52A397-2281-40A7-B621-79E73A6CE404}" srcOrd="0" destOrd="0" presId="urn:microsoft.com/office/officeart/2005/8/layout/hierarchy3"/>
    <dgm:cxn modelId="{7235F643-E22E-443D-8D87-F9AE15FD7D8F}" srcId="{E37EB345-B610-4A20-A538-99E2C9BD6F00}" destId="{3AF7C48D-6851-4DDB-B376-579001972F87}" srcOrd="1" destOrd="0" parTransId="{BAB577E6-55DD-49DB-A8AB-0F9CCA8DCBE6}" sibTransId="{94620CC0-A735-40B2-859B-7E08A669F25C}"/>
    <dgm:cxn modelId="{3B67351F-E32D-43C0-A612-75EA5B89299B}" type="presOf" srcId="{3AF7C48D-6851-4DDB-B376-579001972F87}" destId="{4307F5D6-0AE9-4671-80F8-FB707DB99A0D}" srcOrd="1" destOrd="0" presId="urn:microsoft.com/office/officeart/2005/8/layout/hierarchy3"/>
    <dgm:cxn modelId="{0BFA790C-4B67-4B33-B75C-6D76085986E4}" type="presOf" srcId="{E37EB345-B610-4A20-A538-99E2C9BD6F00}" destId="{38855135-EA58-45A4-AABF-BBFEB2B9AA58}" srcOrd="0" destOrd="0" presId="urn:microsoft.com/office/officeart/2005/8/layout/hierarchy3"/>
    <dgm:cxn modelId="{8B2D8AAA-C2B8-4A02-A143-A6D74E17AC3D}" type="presOf" srcId="{8463B1C1-8199-4386-A6B3-6B8E835ED65A}" destId="{18C781CE-4E38-4A27-B26D-4394805BCC1E}" srcOrd="0" destOrd="0" presId="urn:microsoft.com/office/officeart/2005/8/layout/hierarchy3"/>
    <dgm:cxn modelId="{080D6B08-A2C0-487D-96D1-4E069FD0F00A}" type="presOf" srcId="{A6368D39-F75A-422D-B35B-EF31B3F78B64}" destId="{D76E7596-4DCE-49D3-B462-75F31CB3FA54}" srcOrd="0" destOrd="0" presId="urn:microsoft.com/office/officeart/2005/8/layout/hierarchy3"/>
    <dgm:cxn modelId="{EB94CF7E-3180-408B-B60B-D70DDB3C5BCB}" type="presParOf" srcId="{38855135-EA58-45A4-AABF-BBFEB2B9AA58}" destId="{1293C10C-5134-4CC3-958C-F991BBE07B6C}" srcOrd="0" destOrd="0" presId="urn:microsoft.com/office/officeart/2005/8/layout/hierarchy3"/>
    <dgm:cxn modelId="{41B2561E-CFD4-4677-977D-64F1FEE25FB0}" type="presParOf" srcId="{1293C10C-5134-4CC3-958C-F991BBE07B6C}" destId="{EFA7C296-1370-4325-B1B8-6DA4AAF2A37D}" srcOrd="0" destOrd="0" presId="urn:microsoft.com/office/officeart/2005/8/layout/hierarchy3"/>
    <dgm:cxn modelId="{FD43E572-2CDF-43B2-AFC7-E90797EF8C26}" type="presParOf" srcId="{EFA7C296-1370-4325-B1B8-6DA4AAF2A37D}" destId="{D76E7596-4DCE-49D3-B462-75F31CB3FA54}" srcOrd="0" destOrd="0" presId="urn:microsoft.com/office/officeart/2005/8/layout/hierarchy3"/>
    <dgm:cxn modelId="{19427A4D-C655-4028-938B-776C7FEA42D0}" type="presParOf" srcId="{EFA7C296-1370-4325-B1B8-6DA4AAF2A37D}" destId="{DBCC510D-EBC6-46F0-AA83-5C26706D1DA3}" srcOrd="1" destOrd="0" presId="urn:microsoft.com/office/officeart/2005/8/layout/hierarchy3"/>
    <dgm:cxn modelId="{7DDEEBCF-92F4-4F3A-AA1F-A4AED7357AF9}" type="presParOf" srcId="{1293C10C-5134-4CC3-958C-F991BBE07B6C}" destId="{E8161102-A44E-4475-A37C-51F6D77BDECA}" srcOrd="1" destOrd="0" presId="urn:microsoft.com/office/officeart/2005/8/layout/hierarchy3"/>
    <dgm:cxn modelId="{5490CE11-8C4A-4587-8FC0-94C9B7DA7DA6}" type="presParOf" srcId="{E8161102-A44E-4475-A37C-51F6D77BDECA}" destId="{619083EA-5933-42BA-9911-D4DE0D597F5B}" srcOrd="0" destOrd="0" presId="urn:microsoft.com/office/officeart/2005/8/layout/hierarchy3"/>
    <dgm:cxn modelId="{B30B7B73-9066-4686-A30F-90419B9C9643}" type="presParOf" srcId="{E8161102-A44E-4475-A37C-51F6D77BDECA}" destId="{ECA9946F-F60F-4F73-A2FD-93F5E58AF9C6}" srcOrd="1" destOrd="0" presId="urn:microsoft.com/office/officeart/2005/8/layout/hierarchy3"/>
    <dgm:cxn modelId="{6F3AD6CC-B6D6-49B9-B808-D1862972076E}" type="presParOf" srcId="{E8161102-A44E-4475-A37C-51F6D77BDECA}" destId="{09D240E4-0549-47CE-827E-74874B8A4325}" srcOrd="2" destOrd="0" presId="urn:microsoft.com/office/officeart/2005/8/layout/hierarchy3"/>
    <dgm:cxn modelId="{F628AFFF-058B-47B9-93FF-CFF271883570}" type="presParOf" srcId="{E8161102-A44E-4475-A37C-51F6D77BDECA}" destId="{7B0591D6-7E4B-46BB-9CD7-5809EE8A8EE1}" srcOrd="3" destOrd="0" presId="urn:microsoft.com/office/officeart/2005/8/layout/hierarchy3"/>
    <dgm:cxn modelId="{A10A7602-600A-4F8E-ACC0-466443661606}" type="presParOf" srcId="{38855135-EA58-45A4-AABF-BBFEB2B9AA58}" destId="{63CE6637-9ACE-4757-A9BA-CF6427E1355F}" srcOrd="1" destOrd="0" presId="urn:microsoft.com/office/officeart/2005/8/layout/hierarchy3"/>
    <dgm:cxn modelId="{28C6BD12-C9E9-4406-AC49-8091E8FDC711}" type="presParOf" srcId="{63CE6637-9ACE-4757-A9BA-CF6427E1355F}" destId="{55B29A41-C5AC-4DF6-AB35-F67FF6D9C7AA}" srcOrd="0" destOrd="0" presId="urn:microsoft.com/office/officeart/2005/8/layout/hierarchy3"/>
    <dgm:cxn modelId="{7A037BB1-6AFA-4039-A820-3BCCCFBCBC22}" type="presParOf" srcId="{55B29A41-C5AC-4DF6-AB35-F67FF6D9C7AA}" destId="{9C562B0C-A500-4388-A615-69DABBCFE933}" srcOrd="0" destOrd="0" presId="urn:microsoft.com/office/officeart/2005/8/layout/hierarchy3"/>
    <dgm:cxn modelId="{DEB5BB8F-AFAE-4B2C-8E5C-6E06D60A5E7F}" type="presParOf" srcId="{55B29A41-C5AC-4DF6-AB35-F67FF6D9C7AA}" destId="{4307F5D6-0AE9-4671-80F8-FB707DB99A0D}" srcOrd="1" destOrd="0" presId="urn:microsoft.com/office/officeart/2005/8/layout/hierarchy3"/>
    <dgm:cxn modelId="{067397C5-6A21-41A3-9682-E3363DC26CC1}" type="presParOf" srcId="{63CE6637-9ACE-4757-A9BA-CF6427E1355F}" destId="{61F64C6D-71CE-484A-BAC7-132F24A0015B}" srcOrd="1" destOrd="0" presId="urn:microsoft.com/office/officeart/2005/8/layout/hierarchy3"/>
    <dgm:cxn modelId="{9C1C5C9A-2E5D-423B-A1FB-9B2A970E5CD5}" type="presParOf" srcId="{61F64C6D-71CE-484A-BAC7-132F24A0015B}" destId="{9B52A397-2281-40A7-B621-79E73A6CE404}" srcOrd="0" destOrd="0" presId="urn:microsoft.com/office/officeart/2005/8/layout/hierarchy3"/>
    <dgm:cxn modelId="{2AC1BDD0-01AF-47E6-8136-B9D8799E4557}" type="presParOf" srcId="{61F64C6D-71CE-484A-BAC7-132F24A0015B}" destId="{18C781CE-4E38-4A27-B26D-4394805BCC1E}" srcOrd="1" destOrd="0" presId="urn:microsoft.com/office/officeart/2005/8/layout/hierarchy3"/>
    <dgm:cxn modelId="{5BD4D512-2E8F-434A-BE87-2780AB0EA4D9}" type="presParOf" srcId="{61F64C6D-71CE-484A-BAC7-132F24A0015B}" destId="{306D7A4D-CDFE-4DE0-A027-B171E992CC3E}" srcOrd="2" destOrd="0" presId="urn:microsoft.com/office/officeart/2005/8/layout/hierarchy3"/>
    <dgm:cxn modelId="{76C2501C-0BF2-4547-A255-68D979F1B5CA}" type="presParOf" srcId="{61F64C6D-71CE-484A-BAC7-132F24A0015B}" destId="{AC5A84ED-007D-414B-B792-C5A59865FFD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3726694-183D-42D3-9D05-F9FCAF81DD12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97CA44B-F73E-46D6-9E6C-3BF13BF77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ham.ac.uk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find/cs/1/au:+Liben_Nowell_D/0/1/0/all/0/1" TargetMode="External"/><Relationship Id="rId5" Type="http://schemas.openxmlformats.org/officeDocument/2006/relationships/hyperlink" Target="https://arxiv.org/find/cs/1/au:+Hohenberger_S/0/1/0/all/0/1" TargetMode="External"/><Relationship Id="rId4" Type="http://schemas.openxmlformats.org/officeDocument/2006/relationships/hyperlink" Target="https://arxiv.org/find/cs/1/au:+Demaine_E/0/1/0/all/0/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592BD-A84E-44A3-8DF7-E6ED0C1DA784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605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D_e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R_e</a:t>
            </a:r>
            <a:r>
              <a:rPr lang="en-US" baseline="0" dirty="0" smtClean="0"/>
              <a:t>^{</a:t>
            </a:r>
            <a:r>
              <a:rPr lang="en-US" baseline="0" dirty="0" err="1" smtClean="0"/>
              <a:t>lb</a:t>
            </a:r>
            <a:r>
              <a:rPr lang="en-US" baseline="0" dirty="0" smtClean="0"/>
              <a:t>}, </a:t>
            </a:r>
            <a:r>
              <a:rPr lang="en-US" baseline="0" dirty="0" err="1" smtClean="0"/>
              <a:t>R_e</a:t>
            </a:r>
            <a:r>
              <a:rPr lang="en-US" baseline="0" dirty="0" smtClean="0"/>
              <a:t>^{</a:t>
            </a:r>
            <a:r>
              <a:rPr lang="en-US" baseline="0" dirty="0" err="1" smtClean="0"/>
              <a:t>ub</a:t>
            </a:r>
            <a:r>
              <a:rPr lang="en-US" baseline="0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54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shortest path example</a:t>
            </a:r>
            <a:r>
              <a:rPr lang="en-US" baseline="0" dirty="0" smtClean="0"/>
              <a:t> as well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Polynomial time solvable </a:t>
            </a:r>
            <a:r>
              <a:rPr lang="en-US" baseline="0" dirty="0" smtClean="0">
                <a:sym typeface="Wingdings" panose="05000000000000000000" pitchFamily="2" charset="2"/>
              </a:rPr>
              <a:t> NP-Complete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97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shortest path example</a:t>
            </a:r>
            <a:r>
              <a:rPr lang="en-US" baseline="0" dirty="0" smtClean="0"/>
              <a:t> as well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Polynomial time solvable </a:t>
            </a:r>
            <a:r>
              <a:rPr lang="en-US" baseline="0" dirty="0" smtClean="0">
                <a:sym typeface="Wingdings" panose="05000000000000000000" pitchFamily="2" charset="2"/>
              </a:rPr>
              <a:t> NP-Complete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07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74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76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50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and can be found with complexity </a:t>
                </a:r>
                <a:r>
                  <a:rPr lang="en-US" b="0" i="0" smtClean="0">
                    <a:latin typeface="Cambria Math"/>
                  </a:rPr>
                  <a:t>𝑂(𝑚+𝑛 log⁡𝑛)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83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and can be found with complexity </a:t>
                </a:r>
                <a:r>
                  <a:rPr lang="en-US" b="0" i="0" smtClean="0">
                    <a:latin typeface="Cambria Math"/>
                  </a:rPr>
                  <a:t>𝑂(𝑚+𝑛 log⁡𝑛)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68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3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2704</a:t>
            </a:r>
            <a:r>
              <a:rPr lang="en-US" baseline="0" dirty="0" smtClean="0"/>
              <a:t> instances</a:t>
            </a:r>
          </a:p>
          <a:p>
            <a:endParaRPr lang="en-US" baseline="0" dirty="0" smtClean="0"/>
          </a:p>
          <a:p>
            <a:r>
              <a:rPr lang="en-US" dirty="0" smtClean="0"/>
              <a:t>https://www.eia.gov/state/?sid=NY#tabs-2</a:t>
            </a:r>
          </a:p>
          <a:p>
            <a:r>
              <a:rPr lang="en-US" dirty="0" smtClean="0"/>
              <a:t>New</a:t>
            </a:r>
            <a:r>
              <a:rPr lang="en-US" baseline="0" dirty="0" smtClean="0"/>
              <a:t> York transportation sector energy consumption in 2014: 1099 Trillion Btu</a:t>
            </a:r>
          </a:p>
          <a:p>
            <a:endParaRPr lang="en-US" baseline="0" dirty="0" smtClean="0"/>
          </a:p>
          <a:p>
            <a:r>
              <a:rPr lang="en-US" dirty="0" smtClean="0"/>
              <a:t>Heavy-duty</a:t>
            </a:r>
            <a:r>
              <a:rPr lang="en-US" baseline="0" dirty="0" smtClean="0"/>
              <a:t> trucks in 2013: </a:t>
            </a:r>
            <a:r>
              <a:rPr lang="en-US" dirty="0" smtClean="0"/>
              <a:t>4,613 Trillion Btu</a:t>
            </a:r>
          </a:p>
          <a:p>
            <a:endParaRPr lang="en-US" baseline="0" dirty="0" smtClean="0"/>
          </a:p>
          <a:p>
            <a:r>
              <a:rPr lang="en-US" baseline="0" dirty="0" smtClean="0"/>
              <a:t>4613*16.37/1099=70%.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5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Horse-drawn vehicle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Steam locomotive</a:t>
            </a:r>
          </a:p>
          <a:p>
            <a:r>
              <a:rPr lang="en-US" dirty="0" smtClean="0"/>
              <a:t>3 Modern Car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4 </a:t>
            </a:r>
            <a:r>
              <a:rPr lang="en-US" baseline="0" dirty="0" err="1" smtClean="0"/>
              <a:t>Airpalne</a:t>
            </a:r>
            <a:endParaRPr lang="en-US" baseline="0" dirty="0" smtClean="0"/>
          </a:p>
          <a:p>
            <a:r>
              <a:rPr lang="en-US" baseline="0" dirty="0" smtClean="0"/>
              <a:t>5 Autonomous 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2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61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[1] L. </a:t>
            </a:r>
            <a:r>
              <a:rPr lang="en-US" sz="1200" dirty="0" err="1" smtClean="0">
                <a:solidFill>
                  <a:srgbClr val="0000FF"/>
                </a:solidFill>
              </a:rPr>
              <a:t>Tassiulas</a:t>
            </a:r>
            <a:r>
              <a:rPr lang="en-US" sz="1200" dirty="0" smtClean="0">
                <a:solidFill>
                  <a:srgbClr val="0000FF"/>
                </a:solidFill>
              </a:rPr>
              <a:t> and A. </a:t>
            </a:r>
            <a:r>
              <a:rPr lang="en-US" sz="1200" dirty="0" err="1" smtClean="0">
                <a:solidFill>
                  <a:srgbClr val="0000FF"/>
                </a:solidFill>
              </a:rPr>
              <a:t>Ephremides</a:t>
            </a:r>
            <a:r>
              <a:rPr lang="en-US" sz="1200" dirty="0" smtClean="0">
                <a:solidFill>
                  <a:srgbClr val="0000FF"/>
                </a:solidFill>
              </a:rPr>
              <a:t>, “Dynamic server allocation to parallel queues with  randomly varying connectivity,” IEEE Transactions on Information Theory, 1993.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(The arrival process are </a:t>
            </a:r>
            <a:r>
              <a:rPr lang="en-US" sz="1200" dirty="0" err="1" smtClean="0">
                <a:solidFill>
                  <a:srgbClr val="0000FF"/>
                </a:solidFill>
              </a:rPr>
              <a:t>iid</a:t>
            </a:r>
            <a:r>
              <a:rPr lang="en-US" sz="12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(Theorem 1 </a:t>
            </a:r>
            <a:r>
              <a:rPr lang="en-US" sz="1200" baseline="0" dirty="0" smtClean="0">
                <a:solidFill>
                  <a:srgbClr val="0000FF"/>
                </a:solidFill>
              </a:rPr>
              <a:t>characterizes the</a:t>
            </a:r>
            <a:r>
              <a:rPr lang="en-US" sz="1200" dirty="0" smtClean="0">
                <a:solidFill>
                  <a:srgbClr val="0000FF"/>
                </a:solidFill>
              </a:rPr>
              <a:t> capacity</a:t>
            </a:r>
            <a:r>
              <a:rPr lang="en-US" sz="1200" baseline="0" dirty="0" smtClean="0">
                <a:solidFill>
                  <a:srgbClr val="0000FF"/>
                </a:solidFill>
              </a:rPr>
              <a:t> region with exponential number of linear constraints)</a:t>
            </a:r>
            <a:endParaRPr lang="en-US" sz="1200" dirty="0" smtClean="0">
              <a:solidFill>
                <a:srgbClr val="0000FF"/>
              </a:solidFill>
            </a:endParaRPr>
          </a:p>
          <a:p>
            <a:r>
              <a:rPr lang="en-US" sz="1200" dirty="0" smtClean="0">
                <a:solidFill>
                  <a:srgbClr val="0000FF"/>
                </a:solidFill>
              </a:rPr>
              <a:t>(LQF</a:t>
            </a:r>
            <a:r>
              <a:rPr lang="en-US" sz="1200" baseline="0" dirty="0" smtClean="0">
                <a:solidFill>
                  <a:srgbClr val="0000FF"/>
                </a:solidFill>
              </a:rPr>
              <a:t> are optimal)</a:t>
            </a:r>
            <a:endParaRPr lang="en-US" sz="1200" dirty="0" smtClean="0">
              <a:solidFill>
                <a:srgbClr val="0000FF"/>
              </a:solidFill>
            </a:endParaRPr>
          </a:p>
          <a:p>
            <a:r>
              <a:rPr lang="en-US" sz="1200" dirty="0" smtClean="0">
                <a:solidFill>
                  <a:srgbClr val="0000FF"/>
                </a:solidFill>
              </a:rPr>
              <a:t>[2] </a:t>
            </a:r>
            <a:r>
              <a:rPr lang="en-US" dirty="0" smtClean="0"/>
              <a:t>A. </a:t>
            </a:r>
            <a:r>
              <a:rPr lang="en-US" dirty="0" err="1" smtClean="0"/>
              <a:t>Eryilmaz</a:t>
            </a:r>
            <a:r>
              <a:rPr lang="en-US" dirty="0" smtClean="0"/>
              <a:t>, and R. </a:t>
            </a:r>
            <a:r>
              <a:rPr lang="en-US" dirty="0" err="1" smtClean="0"/>
              <a:t>Srikant</a:t>
            </a:r>
            <a:r>
              <a:rPr lang="en-US" dirty="0" smtClean="0"/>
              <a:t>, “Fair Resource Allocation in Wireless Networks Using Queue-Length-Based Scheduling and Congestion Control”, IEEE/ACM Transactions On</a:t>
            </a:r>
            <a:r>
              <a:rPr lang="en-US" baseline="0" dirty="0" smtClean="0"/>
              <a:t> </a:t>
            </a:r>
            <a:r>
              <a:rPr lang="en-US" dirty="0" smtClean="0"/>
              <a:t>Networking,</a:t>
            </a:r>
            <a:r>
              <a:rPr lang="en-US" baseline="0" dirty="0" smtClean="0"/>
              <a:t> 2007.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iid</a:t>
            </a:r>
            <a:r>
              <a:rPr lang="en-US" baseline="0" dirty="0" smtClean="0"/>
              <a:t> arrival but it said it is easy 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 this assumption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dependence in the arrivals across time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slots</a:t>
            </a:r>
            <a:r>
              <a:rPr lang="en-US" dirty="0" smtClean="0"/>
              <a:t> 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sz="1200" baseline="0" dirty="0" smtClean="0">
                <a:solidFill>
                  <a:srgbClr val="0000FF"/>
                </a:solidFill>
              </a:rPr>
              <a:t>[3] </a:t>
            </a:r>
            <a:r>
              <a:rPr lang="en-US" dirty="0" smtClean="0"/>
              <a:t>X. Lin and N. Shroff, “Joint Rate Control and Scheduling in </a:t>
            </a:r>
            <a:r>
              <a:rPr lang="en-US" dirty="0" err="1" smtClean="0"/>
              <a:t>Multihop</a:t>
            </a:r>
            <a:r>
              <a:rPr lang="en-US" dirty="0" smtClean="0"/>
              <a:t> Wireless Networks”, in</a:t>
            </a:r>
            <a:r>
              <a:rPr lang="en-US" baseline="0" dirty="0" smtClean="0"/>
              <a:t> Proc. IEEE CDC, 2004.</a:t>
            </a:r>
            <a:endParaRPr lang="en-US" sz="1200" dirty="0" smtClean="0">
              <a:solidFill>
                <a:srgbClr val="0000FF"/>
              </a:solidFill>
            </a:endParaRPr>
          </a:p>
          <a:p>
            <a:r>
              <a:rPr lang="en-US" sz="1200" dirty="0" smtClean="0">
                <a:solidFill>
                  <a:srgbClr val="0000FF"/>
                </a:solidFill>
              </a:rPr>
              <a:t>[4] L. </a:t>
            </a:r>
            <a:r>
              <a:rPr lang="en-US" sz="1200" dirty="0" err="1" smtClean="0">
                <a:solidFill>
                  <a:srgbClr val="0000FF"/>
                </a:solidFill>
              </a:rPr>
              <a:t>Tassiulas</a:t>
            </a:r>
            <a:r>
              <a:rPr lang="en-US" sz="1200" dirty="0" smtClean="0">
                <a:solidFill>
                  <a:srgbClr val="0000FF"/>
                </a:solidFill>
              </a:rPr>
              <a:t> and A. </a:t>
            </a:r>
            <a:r>
              <a:rPr lang="en-US" sz="1200" dirty="0" err="1" smtClean="0">
                <a:solidFill>
                  <a:srgbClr val="0000FF"/>
                </a:solidFill>
              </a:rPr>
              <a:t>Ephremides</a:t>
            </a:r>
            <a:r>
              <a:rPr lang="en-US" sz="1200" dirty="0" smtClean="0">
                <a:solidFill>
                  <a:srgbClr val="0000FF"/>
                </a:solidFill>
              </a:rPr>
              <a:t>, “Stability properties of constrained queueing systems and scheduling policies for maximum throughput in </a:t>
            </a:r>
            <a:r>
              <a:rPr lang="en-US" sz="1200" dirty="0" err="1" smtClean="0">
                <a:solidFill>
                  <a:srgbClr val="0000FF"/>
                </a:solidFill>
              </a:rPr>
              <a:t>multihop</a:t>
            </a:r>
            <a:r>
              <a:rPr lang="en-US" sz="1200" dirty="0" smtClean="0">
                <a:solidFill>
                  <a:srgbClr val="0000FF"/>
                </a:solidFill>
              </a:rPr>
              <a:t> radio networks,” IEEE Transactions on Automatic Control, 1992.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[5] I. </a:t>
            </a:r>
            <a:r>
              <a:rPr lang="en-US" sz="1200" dirty="0" err="1" smtClean="0">
                <a:solidFill>
                  <a:srgbClr val="0000FF"/>
                </a:solidFill>
              </a:rPr>
              <a:t>Hou</a:t>
            </a:r>
            <a:r>
              <a:rPr lang="en-US" sz="1200" dirty="0" smtClean="0">
                <a:solidFill>
                  <a:srgbClr val="0000FF"/>
                </a:solidFill>
              </a:rPr>
              <a:t>, V. </a:t>
            </a:r>
            <a:r>
              <a:rPr lang="en-US" sz="1200" dirty="0" err="1" smtClean="0">
                <a:solidFill>
                  <a:srgbClr val="0000FF"/>
                </a:solidFill>
              </a:rPr>
              <a:t>Borkar</a:t>
            </a:r>
            <a:r>
              <a:rPr lang="en-US" sz="1200" dirty="0" smtClean="0">
                <a:solidFill>
                  <a:srgbClr val="0000FF"/>
                </a:solidFill>
              </a:rPr>
              <a:t>, and P.R. Kumar, “A Theory of </a:t>
            </a:r>
            <a:r>
              <a:rPr lang="en-US" sz="1200" dirty="0" err="1" smtClean="0">
                <a:solidFill>
                  <a:srgbClr val="0000FF"/>
                </a:solidFill>
              </a:rPr>
              <a:t>QoS</a:t>
            </a:r>
            <a:r>
              <a:rPr lang="en-US" sz="1200" dirty="0" smtClean="0">
                <a:solidFill>
                  <a:srgbClr val="0000FF"/>
                </a:solidFill>
              </a:rPr>
              <a:t> for Wireless,” in Proc. IEEE INFOCOM, 2009.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[6] I. </a:t>
            </a:r>
            <a:r>
              <a:rPr lang="en-US" sz="1200" dirty="0" err="1" smtClean="0">
                <a:solidFill>
                  <a:srgbClr val="0000FF"/>
                </a:solidFill>
              </a:rPr>
              <a:t>Hou</a:t>
            </a:r>
            <a:r>
              <a:rPr lang="en-US" sz="1200" dirty="0" smtClean="0">
                <a:solidFill>
                  <a:srgbClr val="0000FF"/>
                </a:solidFill>
              </a:rPr>
              <a:t> and P.R. Kumar, “Utility Maximization for Delay Constrained </a:t>
            </a:r>
            <a:r>
              <a:rPr lang="en-US" sz="1200" dirty="0" err="1" smtClean="0">
                <a:solidFill>
                  <a:srgbClr val="0000FF"/>
                </a:solidFill>
              </a:rPr>
              <a:t>QoS</a:t>
            </a:r>
            <a:r>
              <a:rPr lang="en-US" sz="1200" dirty="0" smtClean="0">
                <a:solidFill>
                  <a:srgbClr val="0000FF"/>
                </a:solidFill>
              </a:rPr>
              <a:t> in Wireless,” in Proc. IEEE INFOCOM, 2010.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[7] L. Deng, C. Wang, M. Chen, and S. Zhao, “Timely Wireless Flows with Arbitrary Traffic Patterns: Capacity Region and Scheduling Algorithms,” in Proc. IEEE INFOCOM, 2016.</a:t>
            </a: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In</a:t>
            </a:r>
            <a:r>
              <a:rPr lang="en-US" sz="1200" baseline="0" dirty="0" smtClean="0">
                <a:solidFill>
                  <a:srgbClr val="FF0000"/>
                </a:solidFill>
              </a:rPr>
              <a:t> this talk, I will focus on the first two problems. </a:t>
            </a:r>
          </a:p>
          <a:p>
            <a:endParaRPr lang="en-US" sz="1200" baseline="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FF0000"/>
                </a:solidFill>
              </a:rPr>
              <a:t>Note that supporting delay-constrained flows over multi-hop wireless networks  can be addressed by extending our single-hop results, albeit high complexity. </a:t>
            </a:r>
          </a:p>
          <a:p>
            <a:endParaRPr lang="en-US" sz="1200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5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07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Kam Ngan Stock Exchange Scholarship: It is our pleasure to inform you that you have been nominated by the Faculty of Engineering and will be granted the captioned Scholarship of HK$1,400.</a:t>
            </a:r>
          </a:p>
          <a:p>
            <a:r>
              <a:rPr lang="en-US" dirty="0" smtClean="0"/>
              <a:t>CUHK Golden Jubilee PGD Scholarship: We are pleased to inform you that the Faculty of Engineering would nominate you for the captioned scholarship</a:t>
            </a:r>
            <a:r>
              <a:rPr lang="en-US" dirty="0" smtClean="0">
                <a:effectLst/>
              </a:rPr>
              <a:t> </a:t>
            </a:r>
            <a:r>
              <a:rPr lang="en-US" dirty="0" smtClean="0"/>
              <a:t>($15,000)</a:t>
            </a:r>
            <a:r>
              <a:rPr lang="en-US" dirty="0" smtClean="0">
                <a:effectLst/>
              </a:rPr>
              <a:t>.</a:t>
            </a:r>
            <a:r>
              <a:rPr lang="en-US" dirty="0" smtClean="0"/>
              <a:t> The award is for students </a:t>
            </a:r>
            <a:r>
              <a:rPr lang="en-US" dirty="0" smtClean="0">
                <a:effectLst/>
              </a:rPr>
              <a:t>with outstanding academic merit. The nomination would be submitted to Office of Admissions and Financial Aid (OAFA) for further approval.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3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Horse-drawn vehicle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Steam locomotive</a:t>
            </a:r>
          </a:p>
          <a:p>
            <a:r>
              <a:rPr lang="en-US" dirty="0" smtClean="0"/>
              <a:t>3 Modern Car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4 </a:t>
            </a:r>
          </a:p>
          <a:p>
            <a:r>
              <a:rPr lang="en-US" baseline="0" dirty="0" smtClean="0"/>
              <a:t>5 Autonomous 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4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 in January 2016, then</a:t>
            </a:r>
            <a:r>
              <a:rPr lang="en-US" dirty="0" smtClean="0">
                <a:solidFill>
                  <a:schemeClr val="bg1"/>
                </a:solidFill>
              </a:rPr>
              <a:t> acquired by Uber at $680M 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August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3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one hand they are power hungry</a:t>
            </a:r>
          </a:p>
          <a:p>
            <a:r>
              <a:rPr lang="en-US" dirty="0" smtClean="0"/>
              <a:t>On</a:t>
            </a:r>
            <a:r>
              <a:rPr lang="en-US" baseline="0" dirty="0" smtClean="0"/>
              <a:t> the other hand they are a major cost factor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2013 US transportation energy use (http://cta.ornl.gov/data/tedb34/Edition34_Full_Doc.pdf): </a:t>
            </a:r>
          </a:p>
          <a:p>
            <a:r>
              <a:rPr lang="en-US" baseline="0" dirty="0" smtClean="0"/>
              <a:t>Total: </a:t>
            </a:r>
            <a:r>
              <a:rPr lang="en-US" dirty="0" smtClean="0"/>
              <a:t>26,153.4 Trillion Btu</a:t>
            </a:r>
          </a:p>
          <a:p>
            <a:r>
              <a:rPr lang="en-US" dirty="0" smtClean="0"/>
              <a:t>Heavy-duty</a:t>
            </a:r>
            <a:r>
              <a:rPr lang="en-US" baseline="0" dirty="0" smtClean="0"/>
              <a:t> trucks: </a:t>
            </a:r>
            <a:r>
              <a:rPr lang="en-US" dirty="0" smtClean="0"/>
              <a:t>4,613 Trillion Btu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Btu in 1 gallon of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automotive gasoline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The answer is 124884.378164 Btu.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http://www.convertunits.com/from/Btu/to/gallon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Then</a:t>
            </a:r>
            <a:r>
              <a:rPr lang="en-US" baseline="0" dirty="0" smtClean="0"/>
              <a:t> </a:t>
            </a:r>
            <a:r>
              <a:rPr lang="en-US" dirty="0" smtClean="0"/>
              <a:t>26,153.4 Trillion Btu = 26,153.4*1000</a:t>
            </a:r>
            <a:r>
              <a:rPr lang="en-US" baseline="0" dirty="0" smtClean="0"/>
              <a:t> 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124884 Billion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gallons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209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Billion gallons</a:t>
            </a:r>
          </a:p>
          <a:p>
            <a:r>
              <a:rPr lang="en-US" dirty="0" smtClean="0"/>
              <a:t>4,613  Trillion Btu = 4,613 *1000</a:t>
            </a:r>
            <a:r>
              <a:rPr lang="en-US" baseline="0" dirty="0" smtClean="0"/>
              <a:t> 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124884 Billion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gallons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Billion gallons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U.S. Regular Gasoline Prices*  (dollars per gallon) </a:t>
            </a:r>
            <a:r>
              <a:rPr lang="en-US" dirty="0" smtClean="0"/>
              <a:t>https://www.eia.gov/petroleum/gasdiesel/</a:t>
            </a:r>
          </a:p>
          <a:p>
            <a:r>
              <a:rPr lang="en-US" dirty="0" smtClean="0"/>
              <a:t>2017 April 03: 2.360 dollars per gallon</a:t>
            </a:r>
          </a:p>
          <a:p>
            <a:endParaRPr lang="en-US" dirty="0" smtClean="0"/>
          </a:p>
          <a:p>
            <a:r>
              <a:rPr lang="en-US" dirty="0" smtClean="0"/>
              <a:t>Thus total transportation sector:</a:t>
            </a:r>
            <a:r>
              <a:rPr lang="en-US" baseline="0" dirty="0" smtClean="0"/>
              <a:t> </a:t>
            </a:r>
            <a:r>
              <a:rPr lang="en-US" dirty="0" smtClean="0"/>
              <a:t>26,153.4 Trillion Btu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209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Billion gallons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493 Billion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dollars</a:t>
            </a:r>
          </a:p>
          <a:p>
            <a:r>
              <a:rPr lang="en-US" dirty="0" smtClean="0"/>
              <a:t>Heavy-duty truck: 4,613  Trillion Btu 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Billion gallons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 Billion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68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FHWA – federal</a:t>
            </a:r>
            <a:r>
              <a:rPr lang="en-US" baseline="0" dirty="0" smtClean="0"/>
              <a:t> highway administration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23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[1]</a:t>
            </a:r>
            <a:r>
              <a:rPr lang="en-US" baseline="0" dirty="0" smtClean="0"/>
              <a:t> Route planning to save cost for a urban street environment, considering real-time traffic information collected by the probe vehicle, and the vehicle can only follow the real-time traffic flow.</a:t>
            </a:r>
          </a:p>
          <a:p>
            <a:r>
              <a:rPr lang="en-US" baseline="0" dirty="0" smtClean="0"/>
              <a:t>[2] Route planning to save cost for freeway-only networks, when the vehicle uses the historical average speed.</a:t>
            </a:r>
          </a:p>
          <a:p>
            <a:r>
              <a:rPr lang="en-US" baseline="0" dirty="0" smtClean="0"/>
              <a:t>[3] Route planning to save cost for heavy-duty trucks, where the vehicle uses the predicted real-time speed based on the historical data.</a:t>
            </a:r>
          </a:p>
          <a:p>
            <a:r>
              <a:rPr lang="en-US" baseline="0" dirty="0" smtClean="0"/>
              <a:t>[4] A system prototype to give suggestions to the vehicle drivers about the driving habits, e.g.,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to change gear and when to accelerate,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[5] Speed planning so as to minimize the weight sum of fuel consumption and trip time. The running speed is within a speed interval. The route is given.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[6] Speed planning by using the gear shifting so as to minimize the fuel consumption while satisfying a hard deadline. The route is given.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Richard Kaye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lecture 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Pure Mathematics,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University of Birmingham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prove that the minesweeper game is NP-Complete, in 2000.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Tetris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also NP-Complete: </a:t>
            </a:r>
            <a:r>
              <a:rPr lang="de-DE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Erik D. Demaine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Susan Hohenberger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David Liben-Nowell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https://arxiv.org/abs/cs/0210020, 2002.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polynomial-time approximation scheme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FPTAS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requires the algorithm to be polynomial in both the problem size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1/ε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44B-F73E-46D6-9E6C-3BF13BF7778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0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80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9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13525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7776" y="6613525"/>
            <a:ext cx="4848447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613525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□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ightlinersupertruck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ps.fhwa.dot.gov/freight/freight_analysis/perform_meas/fpmtraveltime/index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27.png"/><Relationship Id="rId9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personal.ie.cuhk.edu.hk/~dl013/paper/show_path_9_22_40.html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5.xml"/><Relationship Id="rId7" Type="http://schemas.openxmlformats.org/officeDocument/2006/relationships/image" Target="../media/image310.png"/><Relationship Id="rId12" Type="http://schemas.openxmlformats.org/officeDocument/2006/relationships/image" Target="../media/image3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5" Type="http://schemas.openxmlformats.org/officeDocument/2006/relationships/tags" Target="../tags/tag7.xml"/><Relationship Id="rId10" Type="http://schemas.openxmlformats.org/officeDocument/2006/relationships/image" Target="../media/image34.png"/><Relationship Id="rId4" Type="http://schemas.openxmlformats.org/officeDocument/2006/relationships/tags" Target="../tags/tag6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3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42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png"/><Relationship Id="rId2" Type="http://schemas.openxmlformats.org/officeDocument/2006/relationships/tags" Target="../tags/tag12.xml"/><Relationship Id="rId16" Type="http://schemas.openxmlformats.org/officeDocument/2006/relationships/image" Target="../media/image340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40.png"/><Relationship Id="rId5" Type="http://schemas.openxmlformats.org/officeDocument/2006/relationships/tags" Target="../tags/tag15.xml"/><Relationship Id="rId15" Type="http://schemas.openxmlformats.org/officeDocument/2006/relationships/image" Target="../media/image330.png"/><Relationship Id="rId10" Type="http://schemas.openxmlformats.org/officeDocument/2006/relationships/image" Target="../media/image39.png"/><Relationship Id="rId4" Type="http://schemas.openxmlformats.org/officeDocument/2006/relationships/tags" Target="../tags/tag14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42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png"/><Relationship Id="rId17" Type="http://schemas.openxmlformats.org/officeDocument/2006/relationships/image" Target="../media/image422.png"/><Relationship Id="rId2" Type="http://schemas.openxmlformats.org/officeDocument/2006/relationships/tags" Target="../tags/tag18.xml"/><Relationship Id="rId16" Type="http://schemas.openxmlformats.org/officeDocument/2006/relationships/image" Target="../media/image350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40.png"/><Relationship Id="rId5" Type="http://schemas.openxmlformats.org/officeDocument/2006/relationships/tags" Target="../tags/tag21.xml"/><Relationship Id="rId15" Type="http://schemas.openxmlformats.org/officeDocument/2006/relationships/image" Target="../media/image330.png"/><Relationship Id="rId10" Type="http://schemas.openxmlformats.org/officeDocument/2006/relationships/image" Target="../media/image39.png"/><Relationship Id="rId4" Type="http://schemas.openxmlformats.org/officeDocument/2006/relationships/tags" Target="../tags/tag20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7.xml"/><Relationship Id="rId7" Type="http://schemas.openxmlformats.org/officeDocument/2006/relationships/image" Target="../media/image4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1.png"/><Relationship Id="rId4" Type="http://schemas.openxmlformats.org/officeDocument/2006/relationships/tags" Target="../tags/tag28.xml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13" Type="http://schemas.openxmlformats.org/officeDocument/2006/relationships/image" Target="../media/image34.png"/><Relationship Id="rId18" Type="http://schemas.openxmlformats.org/officeDocument/2006/relationships/image" Target="../media/image57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17" Type="http://schemas.openxmlformats.org/officeDocument/2006/relationships/image" Target="../media/image56.png"/><Relationship Id="rId2" Type="http://schemas.openxmlformats.org/officeDocument/2006/relationships/tags" Target="../tags/tag30.xml"/><Relationship Id="rId16" Type="http://schemas.openxmlformats.org/officeDocument/2006/relationships/image" Target="../media/image55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8.png"/><Relationship Id="rId5" Type="http://schemas.openxmlformats.org/officeDocument/2006/relationships/tags" Target="../tags/tag33.xml"/><Relationship Id="rId15" Type="http://schemas.openxmlformats.org/officeDocument/2006/relationships/image" Target="../media/image54.png"/><Relationship Id="rId10" Type="http://schemas.openxmlformats.org/officeDocument/2006/relationships/image" Target="../media/image430.png"/><Relationship Id="rId4" Type="http://schemas.openxmlformats.org/officeDocument/2006/relationships/tags" Target="../tags/tag32.xml"/><Relationship Id="rId9" Type="http://schemas.openxmlformats.org/officeDocument/2006/relationships/image" Target="../media/image52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60.png"/><Relationship Id="rId12" Type="http://schemas.openxmlformats.org/officeDocument/2006/relationships/image" Target="../media/image61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00.png"/><Relationship Id="rId4" Type="http://schemas.openxmlformats.org/officeDocument/2006/relationships/slideLayout" Target="../slideLayouts/slideLayout2.xml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3" Type="http://schemas.openxmlformats.org/officeDocument/2006/relationships/tags" Target="../tags/tag40.xml"/><Relationship Id="rId7" Type="http://schemas.openxmlformats.org/officeDocument/2006/relationships/image" Target="../media/image60.png"/><Relationship Id="rId12" Type="http://schemas.openxmlformats.org/officeDocument/2006/relationships/image" Target="../media/image6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67.png"/><Relationship Id="rId10" Type="http://schemas.openxmlformats.org/officeDocument/2006/relationships/image" Target="../media/image600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62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75.png"/><Relationship Id="rId5" Type="http://schemas.openxmlformats.org/officeDocument/2006/relationships/image" Target="../media/image44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47.xml"/><Relationship Id="rId7" Type="http://schemas.openxmlformats.org/officeDocument/2006/relationships/image" Target="../media/image7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60.png"/><Relationship Id="rId11" Type="http://schemas.openxmlformats.org/officeDocument/2006/relationships/image" Target="../media/image800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7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51.xml"/><Relationship Id="rId7" Type="http://schemas.openxmlformats.org/officeDocument/2006/relationships/image" Target="../media/image90.emf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89.emf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95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98.emf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tags" Target="../tags/tag59.xml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101.png"/><Relationship Id="rId10" Type="http://schemas.openxmlformats.org/officeDocument/2006/relationships/image" Target="../media/image1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63.xml"/><Relationship Id="rId7" Type="http://schemas.openxmlformats.org/officeDocument/2006/relationships/image" Target="../media/image10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personal.ie.cuhk.edu.hk/~dl013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hyperlink" Target="https://www.technologyreview.com/s/603493/10-breakthrough-technologies-2017-self-driving-truck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t.to/" TargetMode="External"/><Relationship Id="rId5" Type="http://schemas.openxmlformats.org/officeDocument/2006/relationships/image" Target="../media/image19.jpeg"/><Relationship Id="rId4" Type="http://schemas.openxmlformats.org/officeDocument/2006/relationships/hyperlink" Target="https://en.wikipedia.org/wiki/Trucking_industry_in_the_United_Stat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ucking.org/article/ATA-American-Trucking-Trends-20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en.wikipedia.org/wiki/List_of_countries_by_GDP_(nominal)" TargetMode="External"/><Relationship Id="rId4" Type="http://schemas.openxmlformats.org/officeDocument/2006/relationships/hyperlink" Target="http://www.bls.gov/ooh/transportation-and-material-moving/heavy-and-tractor-trailer-truck-drivers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7200" y="1425575"/>
            <a:ext cx="8229600" cy="1470025"/>
          </a:xfrm>
        </p:spPr>
        <p:txBody>
          <a:bodyPr>
            <a:noAutofit/>
          </a:bodyPr>
          <a:lstStyle/>
          <a:p>
            <a:r>
              <a:rPr lang="en-US" sz="2850" dirty="0"/>
              <a:t>Delivering Perishable Information and </a:t>
            </a:r>
            <a:r>
              <a:rPr lang="en-US" sz="2850" dirty="0" smtClean="0"/>
              <a:t>Cargos: </a:t>
            </a:r>
            <a:r>
              <a:rPr lang="en-US" sz="2850" dirty="0" smtClean="0">
                <a:solidFill>
                  <a:srgbClr val="FF0000"/>
                </a:solidFill>
              </a:rPr>
              <a:t>Delay-Constrained</a:t>
            </a:r>
            <a:r>
              <a:rPr lang="en-US" sz="2850" dirty="0" smtClean="0"/>
              <a:t> </a:t>
            </a:r>
            <a:r>
              <a:rPr lang="en-US" sz="2850" dirty="0"/>
              <a:t>Communication </a:t>
            </a:r>
            <a:r>
              <a:rPr lang="en-US" sz="2850" dirty="0" smtClean="0"/>
              <a:t>and Transportation </a:t>
            </a:r>
            <a:endParaRPr lang="en-US" sz="285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0" y="3505200"/>
            <a:ext cx="9144000" cy="2590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Lei Deng</a:t>
            </a:r>
          </a:p>
          <a:p>
            <a:r>
              <a:rPr lang="en-US" sz="2800" dirty="0" smtClean="0"/>
              <a:t>Supervisor: Prof. </a:t>
            </a:r>
            <a:r>
              <a:rPr lang="en-US" sz="2800" dirty="0" err="1" smtClean="0"/>
              <a:t>Minghua</a:t>
            </a:r>
            <a:r>
              <a:rPr lang="en-US" sz="2800" dirty="0" smtClean="0"/>
              <a:t> Chen</a:t>
            </a:r>
            <a:endParaRPr lang="en-US" sz="2800" dirty="0"/>
          </a:p>
          <a:p>
            <a:r>
              <a:rPr lang="en-US" sz="2800" dirty="0" smtClean="0"/>
              <a:t>April 11, </a:t>
            </a:r>
            <a:r>
              <a:rPr lang="en-US" sz="2800" dirty="0"/>
              <a:t>2017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978144"/>
            <a:ext cx="9144000" cy="65125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Department of Information Engineering                  The Chinese University of Hong </a:t>
            </a:r>
            <a:r>
              <a:rPr lang="en-US" dirty="0" smtClean="0">
                <a:solidFill>
                  <a:srgbClr val="002060"/>
                </a:solidFill>
              </a:rPr>
              <a:t>Kong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5978144"/>
            <a:ext cx="939312" cy="65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6165147"/>
      </p:ext>
    </p:extLst>
  </p:cSld>
  <p:clrMapOvr>
    <a:masterClrMapping/>
  </p:clrMapOvr>
  <p:transition advTm="2173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Reduce </a:t>
            </a:r>
            <a:r>
              <a:rPr lang="en-US" dirty="0" smtClean="0"/>
              <a:t>Fuel Consumption?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Fuel-economic truck design</a:t>
            </a:r>
          </a:p>
          <a:p>
            <a:pPr lvl="1"/>
            <a:r>
              <a:rPr lang="en-US" dirty="0" smtClean="0"/>
              <a:t>Designs better engines, drivetrains, aerodynamics and tires, etc. Example: </a:t>
            </a:r>
            <a:r>
              <a:rPr lang="en-US" dirty="0" err="1" smtClean="0">
                <a:hlinkClick r:id="rId2"/>
              </a:rPr>
              <a:t>SuperTruck</a:t>
            </a:r>
            <a:endParaRPr lang="en-US" dirty="0"/>
          </a:p>
          <a:p>
            <a:r>
              <a:rPr lang="en-US" dirty="0" smtClean="0"/>
              <a:t>Energy-efficient truck operation</a:t>
            </a:r>
          </a:p>
          <a:p>
            <a:pPr lvl="1"/>
            <a:r>
              <a:rPr lang="en-US" dirty="0" smtClean="0"/>
              <a:t>Route planning</a:t>
            </a:r>
          </a:p>
          <a:p>
            <a:pPr lvl="1"/>
            <a:r>
              <a:rPr lang="en-US" dirty="0" smtClean="0"/>
              <a:t>Speed planning</a:t>
            </a:r>
          </a:p>
          <a:p>
            <a:pPr lvl="1"/>
            <a:r>
              <a:rPr lang="en-US" dirty="0"/>
              <a:t>Platoon more than one </a:t>
            </a:r>
            <a:r>
              <a:rPr lang="en-US" dirty="0" smtClean="0"/>
              <a:t>trucks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657600"/>
            <a:ext cx="3124200" cy="11430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9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Truck </a:t>
            </a:r>
            <a:r>
              <a:rPr lang="en-US" dirty="0" smtClean="0"/>
              <a:t>Operation: Timely Transportation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95400"/>
            <a:ext cx="6490092" cy="45398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5854951"/>
            <a:ext cx="8229600" cy="1079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□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As estimated by </a:t>
            </a:r>
            <a:r>
              <a:rPr lang="en-US" sz="2800" dirty="0" smtClean="0">
                <a:hlinkClick r:id="rId4"/>
              </a:rPr>
              <a:t>US FHWA</a:t>
            </a:r>
            <a:r>
              <a:rPr lang="en-US" sz="2800" dirty="0" smtClean="0"/>
              <a:t>, unexpected delay can increase freight cost by </a:t>
            </a:r>
            <a:r>
              <a:rPr lang="en-US" sz="2800" dirty="0" smtClean="0">
                <a:solidFill>
                  <a:srgbClr val="FF0000"/>
                </a:solidFill>
              </a:rPr>
              <a:t>50% to 250%</a:t>
            </a:r>
          </a:p>
        </p:txBody>
      </p:sp>
    </p:spTree>
    <p:extLst>
      <p:ext uri="{BB962C8B-B14F-4D97-AF65-F5344CB8AC3E}">
        <p14:creationId xmlns:p14="http://schemas.microsoft.com/office/powerpoint/2010/main" val="31725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Energy-Efficient Timely Transportation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02068"/>
                <a:ext cx="8229600" cy="244633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solidFill>
                      <a:srgbClr val="0000FF"/>
                    </a:solidFill>
                  </a:rPr>
                  <a:t>Objective</a:t>
                </a:r>
                <a:r>
                  <a:rPr lang="en-US" dirty="0"/>
                  <a:t>: minimize the </a:t>
                </a:r>
                <a:r>
                  <a:rPr lang="en-US" dirty="0" smtClean="0"/>
                  <a:t>fuel consumption of travelling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𝑑</m:t>
                    </m:r>
                  </m:oMath>
                </a14:m>
                <a:endParaRPr lang="en-US" dirty="0" smtClean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Constraint</a:t>
                </a:r>
                <a:r>
                  <a:rPr lang="en-US" dirty="0"/>
                  <a:t>: a hard </a:t>
                </a:r>
                <a:r>
                  <a:rPr lang="en-US" dirty="0" smtClean="0"/>
                  <a:t>deadline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Design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Spaces</a:t>
                </a:r>
                <a:r>
                  <a:rPr lang="en-US" dirty="0" smtClean="0"/>
                  <a:t>: route </a:t>
                </a:r>
                <a:r>
                  <a:rPr lang="en-US" dirty="0"/>
                  <a:t>planning and speed </a:t>
                </a:r>
                <a:r>
                  <a:rPr lang="en-US" dirty="0" smtClean="0"/>
                  <a:t>planning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02068"/>
                <a:ext cx="8229600" cy="2446332"/>
              </a:xfrm>
              <a:blipFill rotWithShape="0">
                <a:blip r:embed="rId2"/>
                <a:stretch>
                  <a:fillRect l="-1778" t="-5486" b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95400"/>
            <a:ext cx="3810000" cy="23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135960"/>
              </p:ext>
            </p:extLst>
          </p:nvPr>
        </p:nvGraphicFramePr>
        <p:xfrm>
          <a:off x="457200" y="1371600"/>
          <a:ext cx="8229600" cy="3142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743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Hard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Deadline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Route Planning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Speed</a:t>
                      </a:r>
                      <a:r>
                        <a:rPr lang="en-US" baseline="0" dirty="0" smtClean="0"/>
                        <a:t> Planning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08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[1][2][3]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0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lang="en-US" sz="3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000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3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0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lang="en-US" sz="3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8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[4][5]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0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lang="en-US" sz="3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0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lang="en-US" sz="3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000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3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08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[6]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000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3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</a:t>
                      </a:r>
                      <a:endParaRPr lang="en-US" sz="3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000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3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086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Current Practice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human intelligence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3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086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</a:rPr>
                        <a:t>This W</a:t>
                      </a:r>
                      <a:r>
                        <a:rPr lang="en-US" b="1" baseline="0" dirty="0" smtClean="0">
                          <a:solidFill>
                            <a:srgbClr val="0000FF"/>
                          </a:solidFill>
                        </a:rPr>
                        <a:t>ork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>
                          <a:solidFill>
                            <a:srgbClr val="0000FF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30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000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3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Landscape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300" y="4789098"/>
            <a:ext cx="8915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[</a:t>
            </a:r>
            <a:r>
              <a:rPr lang="en-US" sz="1200" dirty="0">
                <a:solidFill>
                  <a:schemeClr val="bg1"/>
                </a:solidFill>
              </a:rPr>
              <a:t>1] </a:t>
            </a:r>
            <a:r>
              <a:rPr lang="en-US" sz="1200" dirty="0" smtClean="0">
                <a:solidFill>
                  <a:schemeClr val="bg1"/>
                </a:solidFill>
              </a:rPr>
              <a:t>Eva Ericsson, et al, Optimizing </a:t>
            </a:r>
            <a:r>
              <a:rPr lang="en-US" sz="1200" dirty="0">
                <a:solidFill>
                  <a:schemeClr val="bg1"/>
                </a:solidFill>
              </a:rPr>
              <a:t>route choice for lowest </a:t>
            </a:r>
            <a:r>
              <a:rPr lang="en-US" sz="1200" dirty="0" smtClean="0">
                <a:solidFill>
                  <a:schemeClr val="bg1"/>
                </a:solidFill>
              </a:rPr>
              <a:t>fuel consumption </a:t>
            </a:r>
            <a:r>
              <a:rPr lang="en-US" sz="1200" dirty="0">
                <a:solidFill>
                  <a:schemeClr val="bg1"/>
                </a:solidFill>
              </a:rPr>
              <a:t>– Potential effects of </a:t>
            </a:r>
            <a:r>
              <a:rPr lang="en-US" sz="1200" dirty="0" smtClean="0">
                <a:solidFill>
                  <a:schemeClr val="bg1"/>
                </a:solidFill>
              </a:rPr>
              <a:t>a new driver </a:t>
            </a:r>
            <a:r>
              <a:rPr lang="en-US" sz="1200" dirty="0">
                <a:solidFill>
                  <a:schemeClr val="bg1"/>
                </a:solidFill>
              </a:rPr>
              <a:t>support </a:t>
            </a:r>
            <a:r>
              <a:rPr lang="en-US" sz="1200" dirty="0" smtClean="0">
                <a:solidFill>
                  <a:schemeClr val="bg1"/>
                </a:solidFill>
              </a:rPr>
              <a:t>tool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i="1" dirty="0">
                <a:solidFill>
                  <a:schemeClr val="bg1"/>
                </a:solidFill>
              </a:rPr>
              <a:t>Transportation Research Part C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smtClean="0">
                <a:solidFill>
                  <a:schemeClr val="bg1"/>
                </a:solidFill>
              </a:rPr>
              <a:t>2006.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[2] </a:t>
            </a:r>
            <a:r>
              <a:rPr lang="en-US" sz="1200" dirty="0">
                <a:solidFill>
                  <a:schemeClr val="bg1"/>
                </a:solidFill>
              </a:rPr>
              <a:t>K. </a:t>
            </a:r>
            <a:r>
              <a:rPr lang="en-US" sz="1200" dirty="0" err="1">
                <a:solidFill>
                  <a:schemeClr val="bg1"/>
                </a:solidFill>
              </a:rPr>
              <a:t>Boriboonsomsin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smtClean="0">
                <a:solidFill>
                  <a:schemeClr val="bg1"/>
                </a:solidFill>
              </a:rPr>
              <a:t> et al, Eco-routing navigation system </a:t>
            </a:r>
            <a:r>
              <a:rPr lang="en-US" sz="1200" dirty="0">
                <a:solidFill>
                  <a:schemeClr val="bg1"/>
                </a:solidFill>
              </a:rPr>
              <a:t>b</a:t>
            </a:r>
            <a:r>
              <a:rPr lang="en-US" sz="1200" dirty="0" smtClean="0">
                <a:solidFill>
                  <a:schemeClr val="bg1"/>
                </a:solidFill>
              </a:rPr>
              <a:t>ased on multisource historical and  real-time traffic </a:t>
            </a:r>
            <a:r>
              <a:rPr lang="en-US" sz="1200" dirty="0">
                <a:solidFill>
                  <a:schemeClr val="bg1"/>
                </a:solidFill>
              </a:rPr>
              <a:t>i</a:t>
            </a:r>
            <a:r>
              <a:rPr lang="en-US" sz="1200" dirty="0" smtClean="0">
                <a:solidFill>
                  <a:schemeClr val="bg1"/>
                </a:solidFill>
              </a:rPr>
              <a:t>nformation, </a:t>
            </a:r>
            <a:r>
              <a:rPr lang="en-US" sz="1200" i="1" dirty="0">
                <a:solidFill>
                  <a:schemeClr val="bg1"/>
                </a:solidFill>
              </a:rPr>
              <a:t>IEEE Transactions on Intelligent Transportation Systems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smtClean="0">
                <a:solidFill>
                  <a:schemeClr val="bg1"/>
                </a:solidFill>
              </a:rPr>
              <a:t>2012.</a:t>
            </a:r>
          </a:p>
          <a:p>
            <a:r>
              <a:rPr lang="en-US" sz="1200" dirty="0">
                <a:solidFill>
                  <a:schemeClr val="bg1"/>
                </a:solidFill>
              </a:rPr>
              <a:t>[3] </a:t>
            </a:r>
            <a:r>
              <a:rPr lang="en-US" sz="1200" dirty="0" smtClean="0">
                <a:solidFill>
                  <a:schemeClr val="bg1"/>
                </a:solidFill>
              </a:rPr>
              <a:t>G. </a:t>
            </a:r>
            <a:r>
              <a:rPr lang="en-US" sz="1200" dirty="0" err="1" smtClean="0">
                <a:solidFill>
                  <a:schemeClr val="bg1"/>
                </a:solidFill>
              </a:rPr>
              <a:t>Scora</a:t>
            </a:r>
            <a:r>
              <a:rPr lang="en-US" sz="1200" dirty="0" smtClean="0">
                <a:solidFill>
                  <a:schemeClr val="bg1"/>
                </a:solidFill>
              </a:rPr>
              <a:t>, et al, Value </a:t>
            </a:r>
            <a:r>
              <a:rPr lang="en-US" sz="1200" dirty="0">
                <a:solidFill>
                  <a:schemeClr val="bg1"/>
                </a:solidFill>
              </a:rPr>
              <a:t>of eco-friendly route choice for heavy-duty trucks, </a:t>
            </a:r>
            <a:r>
              <a:rPr lang="en-US" sz="1200" i="1" dirty="0">
                <a:solidFill>
                  <a:schemeClr val="bg1"/>
                </a:solidFill>
              </a:rPr>
              <a:t>Research in Transportation </a:t>
            </a:r>
            <a:r>
              <a:rPr lang="en-US" sz="1200" i="1" dirty="0" smtClean="0">
                <a:solidFill>
                  <a:schemeClr val="bg1"/>
                </a:solidFill>
              </a:rPr>
              <a:t>Economics</a:t>
            </a:r>
            <a:r>
              <a:rPr lang="en-US" sz="1200" dirty="0" smtClean="0">
                <a:solidFill>
                  <a:schemeClr val="bg1"/>
                </a:solidFill>
              </a:rPr>
              <a:t>, 2015.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[4] M. </a:t>
            </a:r>
            <a:r>
              <a:rPr lang="en-US" sz="1200" dirty="0" err="1" smtClean="0">
                <a:solidFill>
                  <a:schemeClr val="bg1"/>
                </a:solidFill>
              </a:rPr>
              <a:t>Voort</a:t>
            </a:r>
            <a:r>
              <a:rPr lang="en-US" sz="1200" dirty="0" smtClean="0">
                <a:solidFill>
                  <a:schemeClr val="bg1"/>
                </a:solidFill>
              </a:rPr>
              <a:t>, M. </a:t>
            </a:r>
            <a:r>
              <a:rPr lang="en-US" sz="1200" dirty="0">
                <a:solidFill>
                  <a:schemeClr val="bg1"/>
                </a:solidFill>
              </a:rPr>
              <a:t>Dougherty, and </a:t>
            </a:r>
            <a:r>
              <a:rPr lang="en-US" sz="1200" dirty="0" smtClean="0">
                <a:solidFill>
                  <a:schemeClr val="bg1"/>
                </a:solidFill>
              </a:rPr>
              <a:t>M. </a:t>
            </a:r>
            <a:r>
              <a:rPr lang="en-US" sz="1200" dirty="0" err="1">
                <a:solidFill>
                  <a:schemeClr val="bg1"/>
                </a:solidFill>
              </a:rPr>
              <a:t>Maarseveen</a:t>
            </a:r>
            <a:r>
              <a:rPr lang="en-US" sz="1200" dirty="0">
                <a:solidFill>
                  <a:schemeClr val="bg1"/>
                </a:solidFill>
              </a:rPr>
              <a:t>. "A prototype fuel-efficiency support tool." </a:t>
            </a:r>
            <a:r>
              <a:rPr lang="en-US" sz="1200" i="1" dirty="0">
                <a:solidFill>
                  <a:schemeClr val="bg1"/>
                </a:solidFill>
              </a:rPr>
              <a:t>Transportation Research Part C: Emerging </a:t>
            </a:r>
            <a:r>
              <a:rPr lang="en-US" sz="1200" i="1" dirty="0" smtClean="0">
                <a:solidFill>
                  <a:schemeClr val="bg1"/>
                </a:solidFill>
              </a:rPr>
              <a:t>Technologies</a:t>
            </a:r>
            <a:r>
              <a:rPr lang="en-US" sz="1200" dirty="0" smtClean="0">
                <a:solidFill>
                  <a:schemeClr val="bg1"/>
                </a:solidFill>
              </a:rPr>
              <a:t>, 2001.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[</a:t>
            </a:r>
            <a:r>
              <a:rPr lang="en-US" sz="1200" dirty="0">
                <a:solidFill>
                  <a:schemeClr val="bg1"/>
                </a:solidFill>
              </a:rPr>
              <a:t>5</a:t>
            </a:r>
            <a:r>
              <a:rPr lang="en-US" sz="1200" dirty="0" smtClean="0">
                <a:solidFill>
                  <a:schemeClr val="bg1"/>
                </a:solidFill>
              </a:rPr>
              <a:t>] E. </a:t>
            </a:r>
            <a:r>
              <a:rPr lang="en-US" sz="1200" dirty="0" err="1" smtClean="0">
                <a:solidFill>
                  <a:schemeClr val="bg1"/>
                </a:solidFill>
              </a:rPr>
              <a:t>Hellstrom</a:t>
            </a:r>
            <a:r>
              <a:rPr lang="en-US" sz="1200" dirty="0" smtClean="0">
                <a:solidFill>
                  <a:schemeClr val="bg1"/>
                </a:solidFill>
              </a:rPr>
              <a:t>, et al, Look-ahead </a:t>
            </a:r>
            <a:r>
              <a:rPr lang="en-US" sz="1200" dirty="0">
                <a:solidFill>
                  <a:schemeClr val="bg1"/>
                </a:solidFill>
              </a:rPr>
              <a:t>control for heavy trucks to minimize trip time and fuel consumption, </a:t>
            </a:r>
            <a:r>
              <a:rPr lang="en-US" sz="1200" i="1" dirty="0">
                <a:solidFill>
                  <a:schemeClr val="bg1"/>
                </a:solidFill>
              </a:rPr>
              <a:t>Control Engineering </a:t>
            </a:r>
            <a:r>
              <a:rPr lang="en-US" sz="1200" i="1" dirty="0" smtClean="0">
                <a:solidFill>
                  <a:schemeClr val="bg1"/>
                </a:solidFill>
              </a:rPr>
              <a:t>Practice</a:t>
            </a:r>
            <a:r>
              <a:rPr lang="en-US" sz="1200" dirty="0" smtClean="0">
                <a:solidFill>
                  <a:schemeClr val="bg1"/>
                </a:solidFill>
              </a:rPr>
              <a:t>, 2009.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[6] </a:t>
            </a:r>
            <a:r>
              <a:rPr lang="en-US" sz="1200" dirty="0">
                <a:solidFill>
                  <a:schemeClr val="bg1"/>
                </a:solidFill>
              </a:rPr>
              <a:t>E. </a:t>
            </a:r>
            <a:r>
              <a:rPr lang="en-US" sz="1200" dirty="0" err="1">
                <a:solidFill>
                  <a:schemeClr val="bg1"/>
                </a:solidFill>
              </a:rPr>
              <a:t>Hellstrom</a:t>
            </a:r>
            <a:r>
              <a:rPr lang="en-US" sz="1200" dirty="0">
                <a:solidFill>
                  <a:schemeClr val="bg1"/>
                </a:solidFill>
              </a:rPr>
              <a:t>, et al, </a:t>
            </a:r>
            <a:r>
              <a:rPr lang="en-US" sz="1200" dirty="0" smtClean="0">
                <a:solidFill>
                  <a:schemeClr val="bg1"/>
                </a:solidFill>
              </a:rPr>
              <a:t>Design </a:t>
            </a:r>
            <a:r>
              <a:rPr lang="en-US" sz="1200" dirty="0">
                <a:solidFill>
                  <a:schemeClr val="bg1"/>
                </a:solidFill>
              </a:rPr>
              <a:t>of an efficient algorithm for fuel-optimal look-ahead control, </a:t>
            </a:r>
            <a:r>
              <a:rPr lang="en-US" sz="1200" i="1" dirty="0">
                <a:solidFill>
                  <a:schemeClr val="bg1"/>
                </a:solidFill>
              </a:rPr>
              <a:t>Control Engineering </a:t>
            </a:r>
            <a:r>
              <a:rPr lang="en-US" sz="1200" i="1" dirty="0" smtClean="0">
                <a:solidFill>
                  <a:schemeClr val="bg1"/>
                </a:solidFill>
              </a:rPr>
              <a:t>Practice</a:t>
            </a:r>
            <a:r>
              <a:rPr lang="en-US" sz="1200" dirty="0" smtClean="0">
                <a:solidFill>
                  <a:schemeClr val="bg1"/>
                </a:solidFill>
              </a:rPr>
              <a:t>, 2010.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1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AutoShape 2" descr="Image result for NP minesweep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5" descr="Image result for NP minesweep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2400" y="1358983"/>
            <a:ext cx="3130530" cy="3136817"/>
            <a:chOff x="307975" y="1524000"/>
            <a:chExt cx="3130530" cy="3136817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62" y="1524000"/>
              <a:ext cx="2895319" cy="2309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7975" y="4014486"/>
              <a:ext cx="31305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1. Show Energy-efficient </a:t>
              </a:r>
              <a:r>
                <a:rPr lang="en-US" dirty="0">
                  <a:solidFill>
                    <a:schemeClr val="bg1"/>
                  </a:solidFill>
                </a:rPr>
                <a:t>timely transportation </a:t>
              </a:r>
              <a:r>
                <a:rPr lang="en-US" dirty="0" smtClean="0">
                  <a:solidFill>
                    <a:schemeClr val="bg1"/>
                  </a:solidFill>
                </a:rPr>
                <a:t>is </a:t>
              </a:r>
              <a:r>
                <a:rPr lang="en-US" dirty="0">
                  <a:solidFill>
                    <a:srgbClr val="FF0000"/>
                  </a:solidFill>
                </a:rPr>
                <a:t>NP-Complete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62338" y="3716119"/>
            <a:ext cx="5605462" cy="1465481"/>
            <a:chOff x="3081338" y="4206222"/>
            <a:chExt cx="5605462" cy="1465481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338" y="4206222"/>
              <a:ext cx="2043960" cy="1465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114800" y="4968223"/>
                  <a:ext cx="4572000" cy="64633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3. Propose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a heuristic 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with complexity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𝑚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+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log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 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; it is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optimal under a condition</a:t>
                  </a: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4968223"/>
                  <a:ext cx="4572000" cy="64633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200" t="-4673" r="-267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999281" y="4953000"/>
            <a:ext cx="6011119" cy="1381125"/>
            <a:chOff x="588661" y="4981141"/>
            <a:chExt cx="6011119" cy="1381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027780" y="5684997"/>
                  <a:ext cx="4572000" cy="64633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2. Propose an FPTAS with approximation ratio </a:t>
                  </a:r>
                  <a14:m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/>
                        </a:rPr>
                        <m:t>(1+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/>
                        </a:rPr>
                        <m:t>𝜖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/>
                        </a:rPr>
                        <m:t>) </m:t>
                      </m:r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and complexity </a:t>
                  </a:r>
                  <a:r>
                    <a:rPr lang="en-US" dirty="0" smtClean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𝑂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  <m:sup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780" y="5684997"/>
                  <a:ext cx="4572000" cy="64633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067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661" y="4981141"/>
              <a:ext cx="1447800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24400" y="1496993"/>
            <a:ext cx="4267200" cy="1781175"/>
            <a:chOff x="4334357" y="1496993"/>
            <a:chExt cx="4562356" cy="1781175"/>
          </a:xfrm>
        </p:grpSpPr>
        <p:sp>
          <p:nvSpPr>
            <p:cNvPr id="11" name="Rectangle 10"/>
            <p:cNvSpPr/>
            <p:nvPr/>
          </p:nvSpPr>
          <p:spPr>
            <a:xfrm>
              <a:off x="5257800" y="1801883"/>
              <a:ext cx="363891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4. Show up </a:t>
              </a:r>
              <a:r>
                <a:rPr lang="en-US" dirty="0">
                  <a:solidFill>
                    <a:schemeClr val="bg1"/>
                  </a:solidFill>
                </a:rPr>
                <a:t>to </a:t>
              </a:r>
              <a:r>
                <a:rPr lang="en-US" dirty="0">
                  <a:solidFill>
                    <a:srgbClr val="0000FF"/>
                  </a:solidFill>
                </a:rPr>
                <a:t>17</a:t>
              </a:r>
              <a:r>
                <a:rPr lang="en-US" dirty="0" smtClean="0">
                  <a:solidFill>
                    <a:srgbClr val="0000FF"/>
                  </a:solidFill>
                </a:rPr>
                <a:t>% </a:t>
              </a:r>
              <a:r>
                <a:rPr lang="en-US" dirty="0" smtClean="0">
                  <a:solidFill>
                    <a:schemeClr val="bg1"/>
                  </a:solidFill>
                </a:rPr>
                <a:t>fuel saving, </a:t>
              </a:r>
              <a:r>
                <a:rPr lang="en-US" dirty="0">
                  <a:solidFill>
                    <a:schemeClr val="bg1"/>
                  </a:solidFill>
                </a:rPr>
                <a:t>as compared to fastest/shortest path </a:t>
              </a:r>
              <a:r>
                <a:rPr lang="en-US" dirty="0" smtClean="0">
                  <a:solidFill>
                    <a:schemeClr val="bg1"/>
                  </a:solidFill>
                </a:rPr>
                <a:t>algorithm, in simulations using US highway data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357" y="1496993"/>
              <a:ext cx="885825" cy="178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475271" y="6366847"/>
                <a:ext cx="51531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is the number of edges,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is the number of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nodes 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271" y="6366847"/>
                <a:ext cx="5153178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r="-17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29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A Simple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13525"/>
            <a:ext cx="2133600" cy="2444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88" y="1850828"/>
            <a:ext cx="4453118" cy="2786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24400" y="1828800"/>
                <a:ext cx="4343400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700" dirty="0" smtClean="0"/>
                  <a:t>Problem Instance: (Source</a:t>
                </a:r>
                <a:r>
                  <a:rPr lang="en-US" sz="2700" dirty="0"/>
                  <a:t>, </a:t>
                </a:r>
                <a:r>
                  <a:rPr lang="en-US" sz="2700" dirty="0" err="1" smtClean="0"/>
                  <a:t>Dest</a:t>
                </a:r>
                <a:r>
                  <a:rPr lang="en-US" sz="2700" dirty="0" smtClean="0"/>
                  <a:t>., Hard </a:t>
                </a:r>
                <a:r>
                  <a:rPr lang="en-US" sz="2700" dirty="0"/>
                  <a:t>Delay</a:t>
                </a:r>
                <a:r>
                  <a:rPr lang="en-US" sz="2700" dirty="0" smtClean="0"/>
                  <a:t>) =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/>
                      </a:rPr>
                      <m:t>(</m:t>
                    </m:r>
                    <m:r>
                      <a:rPr lang="en-US" sz="2700" b="0" i="1" smtClean="0">
                        <a:latin typeface="Cambria Math"/>
                      </a:rPr>
                      <m:t>𝑠</m:t>
                    </m:r>
                    <m:r>
                      <a:rPr lang="en-US" sz="2700" b="0" i="1" smtClean="0">
                        <a:latin typeface="Cambria Math"/>
                      </a:rPr>
                      <m:t>,</m:t>
                    </m:r>
                    <m:r>
                      <a:rPr lang="en-US" sz="2700" b="0" i="1" smtClean="0">
                        <a:latin typeface="Cambria Math"/>
                      </a:rPr>
                      <m:t>𝑑</m:t>
                    </m:r>
                    <m:r>
                      <a:rPr lang="en-US" sz="2700" b="0" i="1" smtClean="0">
                        <a:latin typeface="Cambria Math"/>
                      </a:rPr>
                      <m:t>,</m:t>
                    </m:r>
                    <m:r>
                      <a:rPr lang="en-US" sz="2700" b="0" i="1" smtClean="0">
                        <a:latin typeface="Cambria Math"/>
                      </a:rPr>
                      <m:t>𝑇</m:t>
                    </m:r>
                    <m:r>
                      <a:rPr lang="en-US" sz="27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700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7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7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700" dirty="0" smtClean="0"/>
                  <a:t> is </a:t>
                </a:r>
                <a:r>
                  <a:rPr lang="en-US" sz="2700" dirty="0"/>
                  <a:t>the </a:t>
                </a:r>
                <a:r>
                  <a:rPr lang="en-US" sz="2700" dirty="0" smtClean="0"/>
                  <a:t>fuel consumption rate function (gallons </a:t>
                </a:r>
                <a:r>
                  <a:rPr lang="en-US" sz="2700" dirty="0"/>
                  <a:t>per </a:t>
                </a:r>
                <a:r>
                  <a:rPr lang="en-US" sz="2700" dirty="0" smtClean="0"/>
                  <a:t>hour) when </a:t>
                </a:r>
                <a:r>
                  <a:rPr lang="en-US" sz="2700" dirty="0"/>
                  <a:t>the truck </a:t>
                </a:r>
                <a:r>
                  <a:rPr lang="en-US" sz="2700" dirty="0" smtClean="0"/>
                  <a:t>travels at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solidFill>
                          <a:srgbClr val="0000FF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700" dirty="0" smtClean="0"/>
                  <a:t> mph </a:t>
                </a:r>
                <a:r>
                  <a:rPr lang="en-US" sz="2700" dirty="0"/>
                  <a:t>on road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solidFill>
                          <a:srgbClr val="0000FF"/>
                        </a:solidFill>
                        <a:latin typeface="Cambria Math"/>
                      </a:rPr>
                      <m:t>𝑒</m:t>
                    </m:r>
                  </m:oMath>
                </a14:m>
                <a:endParaRPr lang="en-US" sz="2700" b="0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sz="2300" dirty="0" smtClean="0"/>
                  <a:t>Strictly convex and polynomial</a:t>
                </a:r>
              </a:p>
              <a:p>
                <a:pPr lvl="1"/>
                <a:r>
                  <a:rPr lang="en-US" sz="2300" dirty="0" smtClean="0"/>
                  <a:t>Road dependent</a:t>
                </a:r>
              </a:p>
              <a:p>
                <a:r>
                  <a:rPr lang="en-US" sz="2700" dirty="0" smtClean="0"/>
                  <a:t>Speed adjustment takes no time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4400" y="1828800"/>
                <a:ext cx="4343400" cy="4525963"/>
              </a:xfrm>
              <a:blipFill rotWithShape="0">
                <a:blip r:embed="rId5"/>
                <a:stretch>
                  <a:fillRect l="-2384" t="-1348" r="-3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65" y="5202239"/>
            <a:ext cx="1741170" cy="1234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8165" y="4896508"/>
            <a:ext cx="1039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7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Space and Simplification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3820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solidFill>
                      <a:srgbClr val="0000FF"/>
                    </a:solidFill>
                  </a:rPr>
                  <a:t>Route Planning</a:t>
                </a: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rgbClr val="0000FF"/>
                    </a:solidFill>
                  </a:rPr>
                  <a:t>Speed Planning</a:t>
                </a:r>
                <a:r>
                  <a:rPr lang="en-US" dirty="0" smtClean="0"/>
                  <a:t> (</a:t>
                </a:r>
                <a:r>
                  <a:rPr lang="en-US" b="1" dirty="0" smtClean="0"/>
                  <a:t>Lemma</a:t>
                </a:r>
                <a:r>
                  <a:rPr lang="en-US" dirty="0" smtClean="0"/>
                  <a:t>: constant speed/edge is optimal)</a:t>
                </a:r>
              </a:p>
              <a:p>
                <a:endParaRPr lang="en-US" dirty="0"/>
              </a:p>
              <a:p>
                <a:pPr lvl="2"/>
                <a:endParaRPr lang="en-US" dirty="0" smtClean="0"/>
              </a:p>
              <a:p>
                <a:r>
                  <a:rPr lang="en-US" dirty="0" smtClean="0"/>
                  <a:t>Fuel Consumption (</a:t>
                </a:r>
                <a:r>
                  <a:rPr lang="en-US" b="1" dirty="0" smtClean="0"/>
                  <a:t>Lemma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convex)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382000" cy="4525963"/>
              </a:xfrm>
              <a:blipFill rotWithShape="0">
                <a:blip r:embed="rId7"/>
                <a:stretch>
                  <a:fillRect l="-1745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09" y="3078956"/>
            <a:ext cx="6555581" cy="350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343400"/>
            <a:ext cx="3633788" cy="2905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87" y="4831359"/>
            <a:ext cx="5676900" cy="3976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5930899"/>
            <a:ext cx="5755481" cy="4238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0094" y="641219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Travel-time      Speed   Fuel-Consumption-Rate    Fuel-Consumption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0" y="5426474"/>
            <a:ext cx="403979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2133600"/>
            <a:ext cx="5915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7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PA</a:t>
            </a:r>
            <a:r>
              <a:rPr lang="en-US" dirty="0" err="1" smtClean="0"/>
              <a:t>th</a:t>
            </a:r>
            <a:r>
              <a:rPr lang="en-US" dirty="0" smtClean="0"/>
              <a:t> Selection and </a:t>
            </a:r>
            <a:r>
              <a:rPr lang="en-US" dirty="0" smtClean="0">
                <a:solidFill>
                  <a:srgbClr val="0000FF"/>
                </a:solidFill>
              </a:rPr>
              <a:t>S</a:t>
            </a:r>
            <a:r>
              <a:rPr lang="en-US" dirty="0" smtClean="0"/>
              <a:t>peed </a:t>
            </a:r>
            <a:r>
              <a:rPr lang="en-US" dirty="0" smtClean="0">
                <a:solidFill>
                  <a:srgbClr val="0000FF"/>
                </a:solidFill>
              </a:rPr>
              <a:t>O</a:t>
            </a:r>
            <a:r>
              <a:rPr lang="en-US" dirty="0" smtClean="0"/>
              <a:t>ptimization (</a:t>
            </a:r>
            <a:r>
              <a:rPr lang="en-US" dirty="0" smtClean="0">
                <a:solidFill>
                  <a:srgbClr val="0000FF"/>
                </a:solidFill>
              </a:rPr>
              <a:t>PASO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Mixed discrete-continuous </a:t>
            </a:r>
            <a:r>
              <a:rPr lang="en-US" dirty="0" smtClean="0">
                <a:solidFill>
                  <a:srgbClr val="FF0000"/>
                </a:solidFill>
              </a:rPr>
              <a:t>optimization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Non-linear non-convex constraint and objective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57" y="2209800"/>
            <a:ext cx="4226243" cy="1900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298156"/>
            <a:ext cx="6555581" cy="350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860131"/>
            <a:ext cx="5676900" cy="3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Compare PASO and Existing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5600" y="3648204"/>
            <a:ext cx="3382025" cy="2270125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Restricted-Shortest-Path (RSP)</a:t>
            </a:r>
            <a:endParaRPr lang="en-US" sz="2000" dirty="0"/>
          </a:p>
          <a:p>
            <a:r>
              <a:rPr lang="en-US" sz="2000" dirty="0" smtClean="0">
                <a:solidFill>
                  <a:srgbClr val="FF0000"/>
                </a:solidFill>
              </a:rPr>
              <a:t>Fixed</a:t>
            </a:r>
            <a:r>
              <a:rPr lang="en-US" sz="2000" dirty="0" smtClean="0"/>
              <a:t> travel time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Fixed </a:t>
            </a:r>
            <a:r>
              <a:rPr lang="en-US" sz="2000" dirty="0" smtClean="0"/>
              <a:t>travel cost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Hard deadline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/>
              <a:t>Route planning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34" y="1221517"/>
            <a:ext cx="1009650" cy="319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51129"/>
            <a:ext cx="2913350" cy="18983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50" y="1651129"/>
            <a:ext cx="2913350" cy="1898376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04800" y="3673475"/>
            <a:ext cx="2362200" cy="227012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□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Shortest-Path (SP)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No</a:t>
            </a:r>
            <a:r>
              <a:rPr lang="en-US" sz="2000" dirty="0" smtClean="0"/>
              <a:t> travel time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Fixed</a:t>
            </a:r>
            <a:r>
              <a:rPr lang="en-US" sz="2000" dirty="0" smtClean="0"/>
              <a:t> travel cost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No deadline</a:t>
            </a:r>
            <a:endParaRPr lang="en-US" sz="2000" dirty="0" smtClean="0"/>
          </a:p>
          <a:p>
            <a:r>
              <a:rPr lang="en-US" sz="2000" dirty="0" smtClean="0"/>
              <a:t>Route planning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219796"/>
            <a:ext cx="638175" cy="31908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0000">
            <a:off x="1298488" y="2332785"/>
            <a:ext cx="479869" cy="278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0000">
            <a:off x="4023614" y="2341696"/>
            <a:ext cx="935831" cy="31670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154450" y="1219796"/>
            <a:ext cx="2913350" cy="4682659"/>
            <a:chOff x="6154450" y="1702267"/>
            <a:chExt cx="2913350" cy="4682659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6400800" y="4114800"/>
              <a:ext cx="2514600" cy="2270126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rgbClr val="0000FF"/>
              </a:solidFill>
            </a:ln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Calibri" pitchFamily="34" charset="0"/>
                <a:buChar char="□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/>
                <a:t>PASO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</a:rPr>
                <a:t>Variable</a:t>
              </a:r>
              <a:r>
                <a:rPr lang="en-US" sz="2000" dirty="0" smtClean="0">
                  <a:solidFill>
                    <a:srgbClr val="0000FF"/>
                  </a:solidFill>
                </a:rPr>
                <a:t> </a:t>
              </a:r>
              <a:r>
                <a:rPr lang="en-US" sz="2000" dirty="0" smtClean="0">
                  <a:solidFill>
                    <a:prstClr val="black"/>
                  </a:solidFill>
                </a:rPr>
                <a:t>travel time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Variable</a:t>
              </a:r>
              <a:r>
                <a:rPr lang="en-US" sz="2000" dirty="0">
                  <a:solidFill>
                    <a:srgbClr val="0000FF"/>
                  </a:solidFill>
                </a:rPr>
                <a:t> </a:t>
              </a:r>
              <a:r>
                <a:rPr lang="en-US" sz="2000" dirty="0" smtClean="0">
                  <a:solidFill>
                    <a:prstClr val="black"/>
                  </a:solidFill>
                </a:rPr>
                <a:t>travel cost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Hard deadline</a:t>
              </a:r>
            </a:p>
            <a:p>
              <a:r>
                <a:rPr lang="en-US" sz="2000" dirty="0" smtClean="0">
                  <a:solidFill>
                    <a:prstClr val="black"/>
                  </a:solidFill>
                </a:rPr>
                <a:t>Route planning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Speed planning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6992" y="1702267"/>
              <a:ext cx="1009650" cy="31908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450" y="2133600"/>
              <a:ext cx="2913350" cy="189837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60000">
              <a:off x="7136789" y="2806650"/>
              <a:ext cx="917829" cy="28079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26" y="6010870"/>
                <a:ext cx="2790174" cy="646331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Polynomial solvable with complexity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𝑂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6" y="6010870"/>
                <a:ext cx="2790174" cy="646331"/>
              </a:xfrm>
              <a:prstGeom prst="rect">
                <a:avLst/>
              </a:prstGeom>
              <a:blipFill rotWithShape="0">
                <a:blip r:embed="rId15"/>
                <a:stretch>
                  <a:fillRect l="-10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71800" y="6010870"/>
                <a:ext cx="3164900" cy="66999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NP-Complete but has an FPTAS with complexity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𝑂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𝑚𝑛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𝜖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6010870"/>
                <a:ext cx="3164900" cy="669992"/>
              </a:xfrm>
              <a:prstGeom prst="rect">
                <a:avLst/>
              </a:prstGeom>
              <a:blipFill rotWithShape="0">
                <a:blip r:embed="rId16"/>
                <a:stretch>
                  <a:fillRect t="-4545" r="-115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400800" y="6010870"/>
            <a:ext cx="2590800" cy="6617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?</a:t>
            </a:r>
            <a:endParaRPr lang="en-US" sz="3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0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6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System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82677" y="3415381"/>
            <a:ext cx="8632723" cy="91159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8"/>
          <p:cNvSpPr txBox="1"/>
          <p:nvPr/>
        </p:nvSpPr>
        <p:spPr>
          <a:xfrm>
            <a:off x="457200" y="363442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2677" y="3720181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2000 BC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Horse-drawn vehic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" y="1600200"/>
            <a:ext cx="2165299" cy="15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133600" y="3720181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1804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2000" y="3048000"/>
            <a:ext cx="0" cy="5864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Steam Locomoti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1" y="4800600"/>
            <a:ext cx="2133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 rot="10800000" flipV="1">
            <a:off x="2667000" y="4161704"/>
            <a:ext cx="0" cy="64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69180" y="3720181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1886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2" name="Picture 6" descr="Image result for car at 20 centur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41" y="1535585"/>
            <a:ext cx="2133600" cy="158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V="1">
            <a:off x="4343400" y="3048000"/>
            <a:ext cx="0" cy="5864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08319" y="3686512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1903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86279" y="3681137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Future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8" name="Picture 12" descr="Image result for google autonomous ca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1597122"/>
            <a:ext cx="2242804" cy="155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 flipV="1">
            <a:off x="7696200" y="2994346"/>
            <a:ext cx="0" cy="64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03225" y="1198767"/>
            <a:ext cx="2159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Horse-drawn vehicle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703562" y="6400800"/>
            <a:ext cx="1926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Steam locomotive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630436" y="1192926"/>
            <a:ext cx="133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Modern car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705600" y="1230868"/>
            <a:ext cx="1737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Autonomous car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12" name="Picture 16" descr="Image result for airpla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724274" y="4800600"/>
            <a:ext cx="2842879" cy="159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5632591" y="6400800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Airplane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rot="10800000" flipV="1">
            <a:off x="5833730" y="4125668"/>
            <a:ext cx="0" cy="64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8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Compare PASO and Existing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90175" y="3648204"/>
            <a:ext cx="3382025" cy="2270125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Restricted-Shortest-Path (RSP)</a:t>
            </a:r>
            <a:endParaRPr lang="en-US" sz="2000" dirty="0"/>
          </a:p>
          <a:p>
            <a:r>
              <a:rPr lang="en-US" sz="2000" dirty="0" smtClean="0">
                <a:solidFill>
                  <a:srgbClr val="FF0000"/>
                </a:solidFill>
              </a:rPr>
              <a:t>Fixed</a:t>
            </a:r>
            <a:r>
              <a:rPr lang="en-US" sz="2000" dirty="0" smtClean="0"/>
              <a:t> travel time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Fixed </a:t>
            </a:r>
            <a:r>
              <a:rPr lang="en-US" sz="2000" dirty="0" smtClean="0"/>
              <a:t>travel cost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Hard deadline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/>
              <a:t>Route planning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34" y="1221517"/>
            <a:ext cx="1009650" cy="319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51129"/>
            <a:ext cx="2913350" cy="18983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50" y="1651129"/>
            <a:ext cx="2913350" cy="1898376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52400" y="3632329"/>
            <a:ext cx="2362200" cy="227012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□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Shortest-Path (SP)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No</a:t>
            </a:r>
            <a:r>
              <a:rPr lang="en-US" sz="2000" dirty="0" smtClean="0"/>
              <a:t> travel time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Fixed</a:t>
            </a:r>
            <a:r>
              <a:rPr lang="en-US" sz="2000" dirty="0" smtClean="0"/>
              <a:t> travel cost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No deadline</a:t>
            </a:r>
            <a:endParaRPr lang="en-US" sz="2000" dirty="0" smtClean="0"/>
          </a:p>
          <a:p>
            <a:r>
              <a:rPr lang="en-US" sz="2000" dirty="0" smtClean="0"/>
              <a:t>Route planning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219796"/>
            <a:ext cx="638175" cy="31908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0000">
            <a:off x="1298488" y="2332785"/>
            <a:ext cx="479869" cy="2787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0000">
            <a:off x="4023614" y="2341696"/>
            <a:ext cx="935831" cy="31670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154450" y="1219796"/>
            <a:ext cx="2913350" cy="4682659"/>
            <a:chOff x="6154450" y="1702267"/>
            <a:chExt cx="2913350" cy="4682659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6400800" y="4114800"/>
              <a:ext cx="2514600" cy="2270126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rgbClr val="0000FF"/>
              </a:solidFill>
            </a:ln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Calibri" pitchFamily="34" charset="0"/>
                <a:buChar char="□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 smtClean="0"/>
                <a:t>PASO</a:t>
              </a:r>
            </a:p>
            <a:p>
              <a:r>
                <a:rPr lang="en-US" sz="2000" dirty="0" smtClean="0">
                  <a:solidFill>
                    <a:srgbClr val="FF0000"/>
                  </a:solidFill>
                </a:rPr>
                <a:t>Variable</a:t>
              </a:r>
              <a:r>
                <a:rPr lang="en-US" sz="2000" dirty="0" smtClean="0">
                  <a:solidFill>
                    <a:srgbClr val="0000FF"/>
                  </a:solidFill>
                </a:rPr>
                <a:t> </a:t>
              </a:r>
              <a:r>
                <a:rPr lang="en-US" sz="2000" dirty="0" smtClean="0">
                  <a:solidFill>
                    <a:prstClr val="black"/>
                  </a:solidFill>
                </a:rPr>
                <a:t>travel time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Variable</a:t>
              </a:r>
              <a:r>
                <a:rPr lang="en-US" sz="2000" dirty="0">
                  <a:solidFill>
                    <a:srgbClr val="0000FF"/>
                  </a:solidFill>
                </a:rPr>
                <a:t> </a:t>
              </a:r>
              <a:r>
                <a:rPr lang="en-US" sz="2000" dirty="0" smtClean="0">
                  <a:solidFill>
                    <a:prstClr val="black"/>
                  </a:solidFill>
                </a:rPr>
                <a:t>travel cost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Hard deadline</a:t>
              </a:r>
            </a:p>
            <a:p>
              <a:r>
                <a:rPr lang="en-US" sz="2000" dirty="0" smtClean="0">
                  <a:solidFill>
                    <a:prstClr val="black"/>
                  </a:solidFill>
                </a:rPr>
                <a:t>Route planning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Speed planning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6992" y="1702267"/>
              <a:ext cx="1009650" cy="31908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450" y="2133600"/>
              <a:ext cx="2913350" cy="189837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60000">
              <a:off x="7136789" y="2806650"/>
              <a:ext cx="917829" cy="28079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26" y="6010870"/>
                <a:ext cx="2790174" cy="646331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Polynomial solvable with complexity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𝑂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6" y="6010870"/>
                <a:ext cx="2790174" cy="646331"/>
              </a:xfrm>
              <a:prstGeom prst="rect">
                <a:avLst/>
              </a:prstGeom>
              <a:blipFill rotWithShape="0">
                <a:blip r:embed="rId15"/>
                <a:stretch>
                  <a:fillRect l="-10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54900" y="6010870"/>
                <a:ext cx="3164900" cy="66999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NP-Complete but has an FPTAS with complexity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𝑂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𝑚𝑛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𝜖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900" y="6010870"/>
                <a:ext cx="3164900" cy="669992"/>
              </a:xfrm>
              <a:prstGeom prst="rect">
                <a:avLst/>
              </a:prstGeom>
              <a:blipFill rotWithShape="0">
                <a:blip r:embed="rId16"/>
                <a:stretch>
                  <a:fillRect t="-4545" r="-115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89904" y="5943600"/>
                <a:ext cx="3054096" cy="9233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/>
                    </a:solidFill>
                  </a:rPr>
                  <a:t>Our result: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NP-Complete </a:t>
                </a:r>
                <a:r>
                  <a:rPr lang="en-US" dirty="0">
                    <a:solidFill>
                      <a:schemeClr val="bg1"/>
                    </a:solidFill>
                  </a:rPr>
                  <a:t>but has an FPTAS with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complexity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𝑂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904" y="5943600"/>
                <a:ext cx="3054096" cy="923330"/>
              </a:xfrm>
              <a:prstGeom prst="rect">
                <a:avLst/>
              </a:prstGeom>
              <a:blipFill rotWithShape="0">
                <a:blip r:embed="rId17"/>
                <a:stretch>
                  <a:fillRect t="-3311" r="-998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6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FPTAS </a:t>
            </a:r>
            <a:r>
              <a:rPr lang="en-US" dirty="0" smtClean="0"/>
              <a:t>Suffers from </a:t>
            </a:r>
            <a:r>
              <a:rPr lang="en-US" dirty="0"/>
              <a:t>Excessive Running </a:t>
            </a:r>
            <a:r>
              <a:rPr lang="en-US" dirty="0" smtClean="0"/>
              <a:t>Time and Memory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9087"/>
            <a:ext cx="8229600" cy="4525963"/>
          </a:xfrm>
        </p:spPr>
        <p:txBody>
          <a:bodyPr/>
          <a:lstStyle/>
          <a:p>
            <a:r>
              <a:rPr lang="en-US" dirty="0" smtClean="0"/>
              <a:t>Network-induced </a:t>
            </a:r>
            <a:r>
              <a:rPr lang="en-US" dirty="0"/>
              <a:t>time </a:t>
            </a:r>
            <a:r>
              <a:rPr lang="en-US" dirty="0" smtClean="0"/>
              <a:t>complexity is</a:t>
            </a:r>
          </a:p>
          <a:p>
            <a:r>
              <a:rPr lang="en-US" dirty="0" smtClean="0"/>
              <a:t>In practical highway networks,</a:t>
            </a:r>
          </a:p>
          <a:p>
            <a:r>
              <a:rPr lang="en-US" dirty="0" smtClean="0"/>
              <a:t> </a:t>
            </a:r>
            <a:r>
              <a:rPr lang="en-US" dirty="0"/>
              <a:t>Consider </a:t>
            </a:r>
            <a:r>
              <a:rPr lang="en-US" dirty="0" smtClean="0"/>
              <a:t>regions 17&amp;18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05" y="1752600"/>
            <a:ext cx="1490663" cy="34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2338387"/>
            <a:ext cx="1457325" cy="328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114800"/>
            <a:ext cx="3886200" cy="2337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4037" y="3405187"/>
            <a:ext cx="5495925" cy="809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05400" y="4648200"/>
                <a:ext cx="3581400" cy="1631216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rgbClr val="0000FF"/>
                    </a:solidFill>
                  </a:rPr>
                  <a:t>We design </a:t>
                </a:r>
                <a:r>
                  <a:rPr lang="en-US" sz="2500" dirty="0">
                    <a:solidFill>
                      <a:srgbClr val="0000FF"/>
                    </a:solidFill>
                  </a:rPr>
                  <a:t>a </a:t>
                </a:r>
                <a:r>
                  <a:rPr lang="en-US" sz="2500" dirty="0" smtClean="0">
                    <a:solidFill>
                      <a:srgbClr val="0000FF"/>
                    </a:solidFill>
                  </a:rPr>
                  <a:t>dual-based heuristic with network-induced complexity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0000FF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𝑚</m:t>
                        </m:r>
                        <m:r>
                          <a:rPr lang="en-US" sz="25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5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sz="25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log</m:t>
                        </m:r>
                        <m:r>
                          <a:rPr lang="en-US" sz="25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5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25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648200"/>
                <a:ext cx="3581400" cy="1631216"/>
              </a:xfrm>
              <a:prstGeom prst="rect">
                <a:avLst/>
              </a:prstGeom>
              <a:blipFill rotWithShape="1">
                <a:blip r:embed="rId9"/>
                <a:stretch>
                  <a:fillRect l="-2896" t="-2622" b="-374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 rot="21332035">
            <a:off x="3302608" y="5480568"/>
            <a:ext cx="457200" cy="685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880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4800" y="5410200"/>
            <a:ext cx="7467600" cy="1107996"/>
          </a:xfrm>
          <a:prstGeom prst="rect">
            <a:avLst/>
          </a:prstGeom>
          <a:solidFill>
            <a:schemeClr val="tx1"/>
          </a:solidFill>
          <a:ln w="38100"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3000" dirty="0" smtClean="0">
                <a:solidFill>
                  <a:schemeClr val="bg1"/>
                </a:solidFill>
              </a:rPr>
              <a:t>  (</a:t>
            </a:r>
            <a:r>
              <a:rPr lang="en-US" sz="3000" dirty="0" smtClean="0">
                <a:solidFill>
                  <a:srgbClr val="FF0000"/>
                </a:solidFill>
              </a:rPr>
              <a:t>PASO-Relax(   )</a:t>
            </a:r>
            <a:r>
              <a:rPr lang="en-US" sz="3000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the Problem Simpler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19" y="5639175"/>
            <a:ext cx="3931444" cy="697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1" y="5858203"/>
            <a:ext cx="188595" cy="2686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1000" y="1261408"/>
            <a:ext cx="7467600" cy="193899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sz="3000" dirty="0"/>
              <a:t>(</a:t>
            </a:r>
            <a:r>
              <a:rPr lang="en-US" sz="3000" dirty="0">
                <a:solidFill>
                  <a:srgbClr val="0000FF"/>
                </a:solidFill>
              </a:rPr>
              <a:t>PASO</a:t>
            </a:r>
            <a:r>
              <a:rPr lang="en-US" sz="3000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1449"/>
            <a:ext cx="4412456" cy="158353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705600" y="1559316"/>
            <a:ext cx="2110451" cy="4079859"/>
            <a:chOff x="6705600" y="1559316"/>
            <a:chExt cx="2110451" cy="4079859"/>
          </a:xfrm>
        </p:grpSpPr>
        <p:cxnSp>
          <p:nvCxnSpPr>
            <p:cNvPr id="5" name="Straight Arrow Connector 4"/>
            <p:cNvCxnSpPr>
              <a:stCxn id="18" idx="2"/>
            </p:cNvCxnSpPr>
            <p:nvPr/>
          </p:nvCxnSpPr>
          <p:spPr>
            <a:xfrm flipH="1">
              <a:off x="6705600" y="2016000"/>
              <a:ext cx="1245726" cy="651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8" idx="2"/>
            </p:cNvCxnSpPr>
            <p:nvPr/>
          </p:nvCxnSpPr>
          <p:spPr>
            <a:xfrm flipH="1">
              <a:off x="6830053" y="2016000"/>
              <a:ext cx="1121273" cy="362317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7086600" y="1559316"/>
              <a:ext cx="1729451" cy="45668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delay price</a:t>
              </a:r>
              <a:endParaRPr lang="en-US" sz="2400" dirty="0"/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450218"/>
            <a:ext cx="6438900" cy="15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52398" y="3919204"/>
            <a:ext cx="8839200" cy="19388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09600" y="1254204"/>
                <a:ext cx="7467600" cy="1107996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rgbClr val="00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 smtClean="0">
                  <a:solidFill>
                    <a:schemeClr val="bg1"/>
                  </a:solidFill>
                </a:endParaRPr>
              </a:p>
              <a:p>
                <a:r>
                  <a:rPr lang="en-US" sz="3000" dirty="0" smtClean="0">
                    <a:solidFill>
                      <a:schemeClr val="bg1"/>
                    </a:solidFill>
                  </a:rPr>
                  <a:t>  (</a:t>
                </a:r>
                <a:r>
                  <a:rPr lang="en-US" sz="3000" dirty="0" smtClean="0">
                    <a:solidFill>
                      <a:srgbClr val="FF0000"/>
                    </a:solidFill>
                  </a:rPr>
                  <a:t>PASO-Relax(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000" dirty="0" smtClean="0">
                    <a:solidFill>
                      <a:srgbClr val="FF0000"/>
                    </a:solidFill>
                  </a:rPr>
                  <a:t> )</a:t>
                </a:r>
                <a:r>
                  <a:rPr lang="en-US" sz="3000" dirty="0" smtClean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54204"/>
                <a:ext cx="7467600" cy="11079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rgbClr val="0033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PASO-Relax(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dirty="0" smtClean="0"/>
                  <a:t>Is Easy to Solve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10"/>
                <a:stretch>
                  <a:fillRect b="-10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56" y="1498855"/>
            <a:ext cx="3931444" cy="6977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08" y="2497148"/>
            <a:ext cx="6555581" cy="350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51" y="2955131"/>
            <a:ext cx="5676900" cy="3976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696001"/>
            <a:ext cx="5069681" cy="15835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627699"/>
            <a:ext cx="2967038" cy="69770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438400" y="4426971"/>
            <a:ext cx="3048000" cy="852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33" idx="1"/>
            <a:endCxn id="30" idx="3"/>
          </p:cNvCxnSpPr>
          <p:nvPr/>
        </p:nvCxnSpPr>
        <p:spPr>
          <a:xfrm flipH="1">
            <a:off x="3429000" y="5939135"/>
            <a:ext cx="23622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1200" y="4391586"/>
                <a:ext cx="3124200" cy="9233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A convex </a:t>
                </a:r>
                <a:r>
                  <a:rPr lang="en-US" b="1" dirty="0">
                    <a:solidFill>
                      <a:schemeClr val="bg1"/>
                    </a:solidFill>
                  </a:rPr>
                  <a:t>p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rogram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</a:rPr>
                  <a:t>Optimal solution: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</a:rPr>
                  <a:t>Optimal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391586"/>
                <a:ext cx="3124200" cy="923330"/>
              </a:xfrm>
              <a:prstGeom prst="rect">
                <a:avLst/>
              </a:prstGeom>
              <a:blipFill rotWithShape="0">
                <a:blip r:embed="rId16"/>
                <a:stretch>
                  <a:fillRect l="-1559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762000" y="5499255"/>
            <a:ext cx="2667000" cy="879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91200" y="5477470"/>
                <a:ext cx="3124201" cy="9233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A shortest-path problem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</a:rPr>
                  <a:t>Optimal solution: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</a:rPr>
                  <a:t>Complexity: 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477470"/>
                <a:ext cx="3124201" cy="923330"/>
              </a:xfrm>
              <a:prstGeom prst="rect">
                <a:avLst/>
              </a:prstGeom>
              <a:blipFill rotWithShape="0">
                <a:blip r:embed="rId17"/>
                <a:stretch>
                  <a:fillRect l="-155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29" idx="1"/>
            <a:endCxn id="26" idx="3"/>
          </p:cNvCxnSpPr>
          <p:nvPr/>
        </p:nvCxnSpPr>
        <p:spPr>
          <a:xfrm flipH="1">
            <a:off x="5486400" y="4853251"/>
            <a:ext cx="3048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47" y="6122400"/>
            <a:ext cx="1448753" cy="2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 Sufficient </a:t>
            </a:r>
            <a:r>
              <a:rPr lang="en-US" sz="4000" dirty="0"/>
              <a:t>Condition </a:t>
            </a:r>
            <a:r>
              <a:rPr lang="en-US" sz="4000" dirty="0" smtClean="0"/>
              <a:t>for Optimality/Strong Duality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533400" y="3948112"/>
                <a:ext cx="8229600" cy="28336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Calibri" pitchFamily="34" charset="0"/>
                  <a:buChar char="□"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500" dirty="0" smtClean="0"/>
                  <a:t>Define</a:t>
                </a:r>
              </a:p>
              <a:p>
                <a:endParaRPr lang="en-US" sz="2200" dirty="0" smtClean="0"/>
              </a:p>
              <a:p>
                <a:r>
                  <a:rPr lang="en-US" sz="2500" b="1" dirty="0" smtClean="0"/>
                  <a:t>Theorem</a:t>
                </a:r>
                <a:r>
                  <a:rPr lang="en-US" sz="2500" dirty="0" smtClean="0"/>
                  <a:t>: </a:t>
                </a:r>
                <a:r>
                  <a:rPr lang="en-US" sz="2500" dirty="0"/>
                  <a:t>If there exists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5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such </a:t>
                </a:r>
                <a:r>
                  <a:rPr lang="en-US" sz="2500" dirty="0" smtClean="0"/>
                  <a:t>that </a:t>
                </a:r>
                <a:r>
                  <a:rPr lang="en-US" sz="2500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sz="2500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sz="2500" dirty="0" smtClean="0">
                    <a:solidFill>
                      <a:srgbClr val="FF0000"/>
                    </a:solidFill>
                  </a:rPr>
                  <a:t>)</a:t>
                </a:r>
                <a:r>
                  <a:rPr lang="en-US" sz="25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5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FF0000"/>
                        </a:solidFill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500" i="1">
                        <a:solidFill>
                          <a:srgbClr val="FF0000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500" dirty="0"/>
                  <a:t>, </a:t>
                </a:r>
                <a:r>
                  <a:rPr lang="en-US" sz="2500" dirty="0" smtClean="0"/>
                  <a:t>or </a:t>
                </a:r>
                <a:r>
                  <a:rPr lang="en-US" sz="2500" dirty="0" smtClean="0">
                    <a:solidFill>
                      <a:srgbClr val="0000FF"/>
                    </a:solidFill>
                  </a:rPr>
                  <a:t>(ii)</a:t>
                </a:r>
                <a:r>
                  <a:rPr lang="en-US" sz="25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5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5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500" dirty="0">
                    <a:solidFill>
                      <a:srgbClr val="0000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rgbClr val="0000FF"/>
                        </a:solidFill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5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500" i="1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lang="en-US" sz="2500" i="1">
                        <a:solidFill>
                          <a:srgbClr val="0000FF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500" dirty="0" smtClean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5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5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5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2500" dirty="0" smtClean="0"/>
                  <a:t>is optimal to </a:t>
                </a:r>
                <a:r>
                  <a:rPr lang="en-US" sz="2500" dirty="0" smtClean="0">
                    <a:solidFill>
                      <a:srgbClr val="0000FF"/>
                    </a:solidFill>
                  </a:rPr>
                  <a:t>PASO</a:t>
                </a:r>
                <a:r>
                  <a:rPr lang="en-US" sz="2500" dirty="0" smtClean="0"/>
                  <a:t>, and strong duality holds </a:t>
                </a:r>
              </a:p>
              <a:p>
                <a:pPr lvl="1"/>
                <a:r>
                  <a:rPr lang="en-US" sz="2100" dirty="0" smtClean="0"/>
                  <a:t>Intuitions for (ii):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/>
                      </a:rPr>
                      <m:t>𝑇</m:t>
                    </m:r>
                  </m:oMath>
                </a14:m>
                <a:r>
                  <a:rPr lang="en-US" sz="2100" dirty="0" smtClean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is infeasible</a:t>
                </a:r>
              </a:p>
              <a:p>
                <a:pPr lvl="1"/>
                <a:r>
                  <a:rPr lang="en-US" sz="2400" dirty="0" smtClean="0"/>
                  <a:t> </a:t>
                </a:r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/>
                      </a:rPr>
                      <m:t>𝑇</m:t>
                    </m:r>
                  </m:oMath>
                </a14:m>
                <a:r>
                  <a:rPr lang="en-US" sz="2000" dirty="0" smtClean="0"/>
                  <a:t>, then we still have some room to decrease the speed to save fuel cost, and thus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may not be optimal</a:t>
                </a:r>
              </a:p>
              <a:p>
                <a:pPr lvl="1"/>
                <a:r>
                  <a:rPr lang="en-US" sz="2000" dirty="0"/>
                  <a:t>O</a:t>
                </a:r>
                <a:r>
                  <a:rPr lang="en-US" sz="2000" dirty="0" smtClean="0"/>
                  <a:t>ptimality happens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𝑇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48112"/>
                <a:ext cx="8229600" cy="2833688"/>
              </a:xfrm>
              <a:prstGeom prst="rect">
                <a:avLst/>
              </a:prstGeom>
              <a:blipFill rotWithShape="0">
                <a:blip r:embed="rId5"/>
                <a:stretch>
                  <a:fillRect l="-1111" t="-4086" r="-1556"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47553" y="1419879"/>
            <a:ext cx="3409850" cy="430887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200" dirty="0" smtClean="0">
                <a:solidFill>
                  <a:srgbClr val="0000FF"/>
                </a:solidFill>
              </a:rPr>
              <a:t>PASO</a:t>
            </a:r>
            <a:r>
              <a:rPr lang="en-US" sz="2200" dirty="0" smtClean="0"/>
              <a:t>: NP-Complete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5493"/>
            <a:ext cx="3996118" cy="13935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05" y="1870329"/>
            <a:ext cx="3472243" cy="117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648200" y="1419878"/>
                <a:ext cx="4190878" cy="430887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smtClean="0">
                    <a:solidFill>
                      <a:srgbClr val="FF0000"/>
                    </a:solidFill>
                  </a:rPr>
                  <a:t>PASO-Relax(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 smtClean="0">
                    <a:solidFill>
                      <a:srgbClr val="FF0000"/>
                    </a:solidFill>
                  </a:rPr>
                  <a:t>)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: Polynomial solvable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419878"/>
                <a:ext cx="4190878" cy="430887"/>
              </a:xfrm>
              <a:prstGeom prst="rect">
                <a:avLst/>
              </a:prstGeom>
              <a:blipFill rotWithShape="0">
                <a:blip r:embed="rId10"/>
                <a:stretch>
                  <a:fillRect l="-1747" t="-9859" r="-1747" b="-267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32055" y="3181290"/>
                <a:ext cx="4007023" cy="400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is the optimal solution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055" y="3181290"/>
                <a:ext cx="4007023" cy="400110"/>
              </a:xfrm>
              <a:prstGeom prst="rect">
                <a:avLst/>
              </a:prstGeom>
              <a:blipFill rotWithShape="0">
                <a:blip r:embed="rId11"/>
                <a:stretch>
                  <a:fillRect l="-761" t="-9091" r="-152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152400" y="1380512"/>
            <a:ext cx="4274580" cy="2339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71878" y="1380513"/>
            <a:ext cx="4343522" cy="2339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993251"/>
            <a:ext cx="5603081" cy="5738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4129" y="3397581"/>
                <a:ext cx="8755498" cy="1169551"/>
              </a:xfrm>
              <a:prstGeom prst="rect">
                <a:avLst/>
              </a:prstGeom>
              <a:solidFill>
                <a:srgbClr val="00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 smtClean="0">
                    <a:solidFill>
                      <a:srgbClr val="0000FF"/>
                    </a:solidFill>
                  </a:rPr>
                  <a:t>Question 1: Does such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500" dirty="0" smtClean="0">
                    <a:solidFill>
                      <a:srgbClr val="0000FF"/>
                    </a:solidFill>
                  </a:rPr>
                  <a:t> always exist?</a:t>
                </a:r>
              </a:p>
              <a:p>
                <a:pPr algn="ctr"/>
                <a:r>
                  <a:rPr lang="en-US" sz="3500" dirty="0" smtClean="0">
                    <a:solidFill>
                      <a:srgbClr val="0000FF"/>
                    </a:solidFill>
                  </a:rPr>
                  <a:t>Question 2: If such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500" dirty="0" smtClean="0">
                    <a:solidFill>
                      <a:srgbClr val="0000FF"/>
                    </a:solidFill>
                  </a:rPr>
                  <a:t> exisits, how to find it?</a:t>
                </a:r>
                <a:endParaRPr lang="en-US" sz="35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29" y="3397581"/>
                <a:ext cx="8755498" cy="1169551"/>
              </a:xfrm>
              <a:prstGeom prst="rect">
                <a:avLst/>
              </a:prstGeom>
              <a:blipFill rotWithShape="0">
                <a:blip r:embed="rId14"/>
                <a:stretch>
                  <a:fillRect l="-348" t="-7813" r="-209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346774" y="4023360"/>
            <a:ext cx="8416226" cy="494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 Key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533400" y="3948112"/>
                <a:ext cx="8229600" cy="28336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Calibri" pitchFamily="34" charset="0"/>
                  <a:buChar char="□"/>
                  <a:defRPr sz="3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500" b="1" dirty="0">
                  <a:solidFill>
                    <a:srgbClr val="0000FF"/>
                  </a:solidFill>
                </a:endParaRPr>
              </a:p>
              <a:p>
                <a:r>
                  <a:rPr lang="en-US" sz="2500" b="1" dirty="0" smtClean="0">
                    <a:solidFill>
                      <a:srgbClr val="0000FF"/>
                    </a:solidFill>
                  </a:rPr>
                  <a:t>Theorem</a:t>
                </a:r>
                <a:r>
                  <a:rPr lang="en-US" sz="2500" dirty="0"/>
                  <a:t>: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/>
                      </a:rPr>
                      <m:t>𝛿</m:t>
                    </m:r>
                    <m:r>
                      <a:rPr lang="en-US" sz="2500" i="1">
                        <a:latin typeface="Cambria Math"/>
                      </a:rPr>
                      <m:t>(</m:t>
                    </m:r>
                    <m:r>
                      <a:rPr lang="en-US" sz="2500" i="1">
                        <a:latin typeface="Cambria Math"/>
                      </a:rPr>
                      <m:t>𝜆</m:t>
                    </m:r>
                    <m:r>
                      <a:rPr lang="en-US" sz="25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500" dirty="0"/>
                  <a:t> is non-increasing.</a:t>
                </a:r>
              </a:p>
              <a:p>
                <a:pPr lvl="1"/>
                <a:r>
                  <a:rPr lang="en-US" sz="2500" dirty="0"/>
                  <a:t>Intuition: larger delay price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/>
                      </a:rPr>
                      <m:t>𝜆</m:t>
                    </m:r>
                  </m:oMath>
                </a14:m>
                <a:r>
                  <a:rPr lang="en-US" sz="2500" dirty="0"/>
                  <a:t> </a:t>
                </a:r>
                <a:endParaRPr lang="en-US" sz="2500" dirty="0" smtClean="0"/>
              </a:p>
              <a:p>
                <a:pPr lvl="1">
                  <a:buFont typeface="Wingdings" panose="05000000000000000000" pitchFamily="2" charset="2"/>
                  <a:buChar char="è"/>
                </a:pPr>
                <a:r>
                  <a:rPr lang="en-US" sz="2500" dirty="0" smtClean="0"/>
                  <a:t>  higher </a:t>
                </a:r>
                <a:r>
                  <a:rPr lang="en-US" sz="2500" dirty="0"/>
                  <a:t>speed </a:t>
                </a:r>
                <a:endParaRPr lang="en-US" sz="2500" dirty="0" smtClean="0"/>
              </a:p>
              <a:p>
                <a:pPr marL="457200" lvl="1" indent="0">
                  <a:buNone/>
                </a:pPr>
                <a:r>
                  <a:rPr lang="en-US" sz="2500" dirty="0" smtClean="0">
                    <a:sym typeface="Wingdings" panose="05000000000000000000" pitchFamily="2" charset="2"/>
                  </a:rPr>
                  <a:t></a:t>
                </a:r>
                <a:r>
                  <a:rPr lang="en-US" sz="2500" dirty="0" smtClean="0"/>
                  <a:t> </a:t>
                </a:r>
                <a:r>
                  <a:rPr lang="en-US" sz="2500" dirty="0"/>
                  <a:t>shorter (total) travel time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/>
                      </a:rPr>
                      <m:t>𝛿</m:t>
                    </m:r>
                    <m:r>
                      <a:rPr lang="en-US" sz="2500" i="1">
                        <a:latin typeface="Cambria Math"/>
                      </a:rPr>
                      <m:t>(</m:t>
                    </m:r>
                    <m:r>
                      <a:rPr lang="en-US" sz="2500" i="1">
                        <a:latin typeface="Cambria Math"/>
                      </a:rPr>
                      <m:t>𝜆</m:t>
                    </m:r>
                    <m:r>
                      <a:rPr lang="en-US" sz="2500" i="1">
                        <a:latin typeface="Cambria Math"/>
                      </a:rPr>
                      <m:t>)</m:t>
                    </m:r>
                  </m:oMath>
                </a14:m>
                <a:endParaRPr lang="en-US" sz="2500" dirty="0"/>
              </a:p>
              <a:p>
                <a:endParaRPr lang="en-US" sz="2500" dirty="0" smtClean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948112"/>
                <a:ext cx="8229600" cy="2833688"/>
              </a:xfrm>
              <a:prstGeom prst="rect">
                <a:avLst/>
              </a:prstGeom>
              <a:blipFill rotWithShape="0">
                <a:blip r:embed="rId5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47553" y="1419879"/>
            <a:ext cx="3409850" cy="430887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200" dirty="0" smtClean="0">
                <a:solidFill>
                  <a:srgbClr val="0000FF"/>
                </a:solidFill>
              </a:rPr>
              <a:t>PASO</a:t>
            </a:r>
            <a:r>
              <a:rPr lang="en-US" sz="2200" dirty="0" smtClean="0"/>
              <a:t>: NP-Complete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5493"/>
            <a:ext cx="3996118" cy="13935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05" y="1870329"/>
            <a:ext cx="3472243" cy="117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648200" y="1419878"/>
                <a:ext cx="4190878" cy="430887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smtClean="0">
                    <a:solidFill>
                      <a:srgbClr val="FF0000"/>
                    </a:solidFill>
                  </a:rPr>
                  <a:t>PASO-Relax(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 smtClean="0">
                    <a:solidFill>
                      <a:srgbClr val="FF0000"/>
                    </a:solidFill>
                  </a:rPr>
                  <a:t>)</a:t>
                </a:r>
                <a:r>
                  <a:rPr lang="en-US" sz="2200" dirty="0" smtClean="0">
                    <a:solidFill>
                      <a:schemeClr val="bg1"/>
                    </a:solidFill>
                  </a:rPr>
                  <a:t>: Polynomial solvable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419878"/>
                <a:ext cx="4190878" cy="430887"/>
              </a:xfrm>
              <a:prstGeom prst="rect">
                <a:avLst/>
              </a:prstGeom>
              <a:blipFill rotWithShape="0">
                <a:blip r:embed="rId10"/>
                <a:stretch>
                  <a:fillRect l="-1747" t="-9859" r="-1747" b="-267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32055" y="3181290"/>
                <a:ext cx="4007023" cy="400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</a:rPr>
                  <a:t> is the optimal solution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055" y="3181290"/>
                <a:ext cx="4007023" cy="400110"/>
              </a:xfrm>
              <a:prstGeom prst="rect">
                <a:avLst/>
              </a:prstGeom>
              <a:blipFill rotWithShape="0">
                <a:blip r:embed="rId11"/>
                <a:stretch>
                  <a:fillRect l="-761" t="-9091" r="-152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152400" y="1380512"/>
            <a:ext cx="4274580" cy="2339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71878" y="1380513"/>
            <a:ext cx="4343522" cy="2339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19" y="3886200"/>
            <a:ext cx="5603081" cy="573881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452824"/>
            <a:ext cx="2847248" cy="231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6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494397"/>
                <a:ext cx="8458200" cy="251459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 smtClean="0">
                    <a:solidFill>
                      <a:srgbClr val="0000FF"/>
                    </a:solidFill>
                  </a:rPr>
                  <a:t>A Sufficient Condition for Optimality: </a:t>
                </a:r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optimal to </a:t>
                </a:r>
                <a:r>
                  <a:rPr lang="en-US" dirty="0">
                    <a:solidFill>
                      <a:srgbClr val="0000FF"/>
                    </a:solidFill>
                  </a:rPr>
                  <a:t>PASO</a:t>
                </a:r>
                <a:r>
                  <a:rPr lang="en-US" dirty="0"/>
                  <a:t>. </a:t>
                </a:r>
                <a:endParaRPr lang="en-US" b="1" dirty="0" smtClean="0">
                  <a:solidFill>
                    <a:srgbClr val="0000FF"/>
                  </a:solidFill>
                </a:endParaRPr>
              </a:p>
              <a:p>
                <a:r>
                  <a:rPr lang="en-US" b="1" dirty="0" smtClean="0">
                    <a:solidFill>
                      <a:srgbClr val="0000FF"/>
                    </a:solidFill>
                  </a:rPr>
                  <a:t>A Key Observation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𝛿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𝜆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non-increasing</a:t>
                </a:r>
                <a:r>
                  <a:rPr lang="en-US" dirty="0" smtClean="0"/>
                  <a:t>.</a:t>
                </a:r>
                <a:endParaRPr lang="en-US" dirty="0" smtClean="0">
                  <a:solidFill>
                    <a:srgbClr val="0000FF"/>
                  </a:solidFill>
                </a:endParaRPr>
              </a:p>
              <a:p>
                <a:r>
                  <a:rPr lang="en-US" b="1" dirty="0" smtClean="0">
                    <a:solidFill>
                      <a:srgbClr val="0000FF"/>
                    </a:solidFill>
                  </a:rPr>
                  <a:t>Heuristic</a:t>
                </a:r>
                <a:r>
                  <a:rPr lang="en-US" dirty="0"/>
                  <a:t>: Binary search to </a:t>
                </a:r>
                <a:r>
                  <a:rPr lang="en-US" dirty="0" smtClean="0"/>
                  <a:t>find </a:t>
                </a:r>
                <a:r>
                  <a:rPr lang="en-US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≲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 smtClean="0"/>
                  <a:t>Each step solves the relaxed problem </a:t>
                </a:r>
                <a:r>
                  <a:rPr lang="en-US" dirty="0">
                    <a:solidFill>
                      <a:srgbClr val="FF0000"/>
                    </a:solidFill>
                  </a:rPr>
                  <a:t>PASO-Relax(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Stop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  <m:r>
                      <a:rPr lang="en-US" i="1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 smtClean="0"/>
                  <a:t>are close enough</a:t>
                </a:r>
              </a:p>
              <a:p>
                <a:r>
                  <a:rPr lang="en-US" sz="3100" b="1" dirty="0">
                    <a:solidFill>
                      <a:srgbClr val="0000FF"/>
                    </a:solidFill>
                  </a:rPr>
                  <a:t>Complexity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/>
                          </a:rPr>
                          <m:t>log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494397"/>
                <a:ext cx="8458200" cy="2514599"/>
              </a:xfrm>
              <a:blipFill rotWithShape="0">
                <a:blip r:embed="rId3"/>
                <a:stretch>
                  <a:fillRect l="-937" t="-4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733800"/>
            <a:ext cx="3720224" cy="302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14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Optimality Gap of the Heuristic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414940"/>
                <a:ext cx="8458200" cy="2514599"/>
              </a:xfrm>
            </p:spPr>
            <p:txBody>
              <a:bodyPr>
                <a:normAutofit/>
              </a:bodyPr>
              <a:lstStyle/>
              <a:p>
                <a:r>
                  <a:rPr lang="en-US" sz="2700" b="1" dirty="0" smtClean="0">
                    <a:solidFill>
                      <a:srgbClr val="0000FF"/>
                    </a:solidFill>
                  </a:rPr>
                  <a:t>Heuristic</a:t>
                </a:r>
                <a:r>
                  <a:rPr lang="en-US" sz="2700" dirty="0"/>
                  <a:t>: Binary search to </a:t>
                </a:r>
                <a:r>
                  <a:rPr lang="en-US" sz="2700" dirty="0" smtClean="0"/>
                  <a:t>find </a:t>
                </a:r>
                <a:r>
                  <a:rPr lang="en-US" sz="2700" dirty="0"/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27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7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700" dirty="0" smtClean="0"/>
                  <a:t>such that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7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700" i="1">
                        <a:latin typeface="Cambria Math"/>
                        <a:ea typeface="Cambria Math"/>
                      </a:rPr>
                      <m:t>≲</m:t>
                    </m:r>
                    <m:r>
                      <a:rPr lang="en-US" sz="2700" i="1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endParaRPr lang="en-US" sz="2700" dirty="0" smtClean="0"/>
              </a:p>
              <a:p>
                <a:pPr lvl="1"/>
                <a:r>
                  <a:rPr lang="en-US" sz="2700" dirty="0" smtClean="0"/>
                  <a:t>If 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7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i="1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US" sz="2700" dirty="0" smtClean="0"/>
                  <a:t>, then the output solution is optimal </a:t>
                </a:r>
                <a:endParaRPr lang="en-US" sz="2700" dirty="0"/>
              </a:p>
              <a:p>
                <a:pPr lvl="1"/>
                <a:r>
                  <a:rPr lang="en-US" sz="2700" dirty="0" smtClean="0"/>
                  <a:t>If</a:t>
                </a:r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7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700" i="1">
                        <a:latin typeface="Cambria Math"/>
                        <a:ea typeface="Cambria Math"/>
                      </a:rPr>
                      <m:t>𝑇</m:t>
                    </m:r>
                  </m:oMath>
                </a14:m>
                <a:r>
                  <a:rPr lang="en-US" sz="2700" dirty="0" smtClean="0"/>
                  <a:t>, then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414940"/>
                <a:ext cx="8458200" cy="2514599"/>
              </a:xfrm>
              <a:blipFill rotWithShape="0">
                <a:blip r:embed="rId5"/>
                <a:stretch>
                  <a:fillRect l="-1369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8" y="3190875"/>
            <a:ext cx="357187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573256"/>
            <a:ext cx="3952875" cy="25527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022893" y="3411683"/>
            <a:ext cx="1238250" cy="32211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1"/>
          </p:cNvCxnSpPr>
          <p:nvPr/>
        </p:nvCxnSpPr>
        <p:spPr>
          <a:xfrm flipH="1" flipV="1">
            <a:off x="3053851" y="4576087"/>
            <a:ext cx="1253248" cy="18633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37493" y="5943600"/>
            <a:ext cx="3429000" cy="4770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Theorem</a:t>
            </a:r>
            <a:r>
              <a:rPr lang="en-US" sz="2500" dirty="0" smtClean="0">
                <a:solidFill>
                  <a:schemeClr val="bg1"/>
                </a:solidFill>
              </a:rPr>
              <a:t>: 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30" y="6086807"/>
            <a:ext cx="1748790" cy="21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252761" y="3211639"/>
                <a:ext cx="4402659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Total fuel </a:t>
                </a:r>
                <a:r>
                  <a:rPr lang="en-US" dirty="0">
                    <a:solidFill>
                      <a:schemeClr val="bg1"/>
                    </a:solidFill>
                  </a:rPr>
                  <a:t>cost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total delay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761" y="3211639"/>
                <a:ext cx="440265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07099" y="4439257"/>
                <a:ext cx="4348321" cy="646331"/>
              </a:xfrm>
              <a:prstGeom prst="rect">
                <a:avLst/>
              </a:prstGeom>
              <a:solidFill>
                <a:srgbClr val="66FFFF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Total f</a:t>
                </a:r>
                <a:r>
                  <a:rPr lang="en-US" b="0" dirty="0" smtClean="0">
                    <a:solidFill>
                      <a:schemeClr val="bg1"/>
                    </a:solidFill>
                  </a:rPr>
                  <a:t>uel </a:t>
                </a:r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  <a:r>
                  <a:rPr lang="en-US" b="0" dirty="0" smtClean="0">
                    <a:solidFill>
                      <a:schemeClr val="bg1"/>
                    </a:solidFill>
                  </a:rPr>
                  <a:t>ost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</a:rPr>
                  <a:t> and total delay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b="1" dirty="0" smtClean="0">
                    <a:solidFill>
                      <a:srgbClr val="0000FF"/>
                    </a:solidFill>
                  </a:rPr>
                  <a:t>Output solution of our heuristic</a:t>
                </a:r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99" y="4439257"/>
                <a:ext cx="4348321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56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95612" y="6054608"/>
                <a:ext cx="4572000" cy="6463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≈11.5∗0.2=2.3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, negligible to OPT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≈300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gallons of fuel for a 40-hour trip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12" y="6054608"/>
                <a:ext cx="457200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120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/>
          <p:cNvSpPr/>
          <p:nvPr/>
        </p:nvSpPr>
        <p:spPr>
          <a:xfrm>
            <a:off x="3053850" y="3797473"/>
            <a:ext cx="211456" cy="693156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330381" y="3974068"/>
                <a:ext cx="1140312" cy="369332"/>
              </a:xfrm>
              <a:prstGeom prst="rect">
                <a:avLst/>
              </a:prstGeom>
              <a:solidFill>
                <a:srgbClr val="00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81" y="3974068"/>
                <a:ext cx="114031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04800" y="4800894"/>
                <a:ext cx="454612" cy="4770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800894"/>
                <a:ext cx="454612" cy="4770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/>
          <p:cNvCxnSpPr/>
          <p:nvPr/>
        </p:nvCxnSpPr>
        <p:spPr>
          <a:xfrm>
            <a:off x="622593" y="5039421"/>
            <a:ext cx="146304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627704" y="4002250"/>
                <a:ext cx="454612" cy="4770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704" y="4002250"/>
                <a:ext cx="454612" cy="4770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1956093" y="4267200"/>
            <a:ext cx="118872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946693" y="3733800"/>
            <a:ext cx="107157" cy="76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69314" y="4488043"/>
            <a:ext cx="107157" cy="76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9" grpId="0" animBg="1"/>
      <p:bldP spid="28" grpId="0" animBg="1"/>
      <p:bldP spid="33" grpId="0" animBg="1"/>
      <p:bldP spid="42" grpId="0" animBg="1"/>
      <p:bldP spid="64" grpId="0"/>
      <p:bldP spid="64" grpId="1"/>
      <p:bldP spid="68" grpId="0"/>
      <p:bldP spid="1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Dual-Based Heuristic Runs F</a:t>
            </a:r>
            <a:r>
              <a:rPr lang="en-US" dirty="0" smtClean="0"/>
              <a:t>ast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512645"/>
              </p:ext>
            </p:extLst>
          </p:nvPr>
        </p:nvGraphicFramePr>
        <p:xfrm>
          <a:off x="457200" y="1600200"/>
          <a:ext cx="8229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FPTAS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Dual-Based Heuristic 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44" y="2011680"/>
            <a:ext cx="1770697" cy="280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2011680"/>
            <a:ext cx="1311783" cy="3017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400" y="5160919"/>
            <a:ext cx="6781800" cy="110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4591" y="2362200"/>
            <a:ext cx="4457700" cy="26815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20693" y="6152705"/>
            <a:ext cx="37971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Consider regions 17&amp;18 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21332035">
            <a:off x="5451519" y="3902417"/>
            <a:ext cx="450764" cy="8783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456176" y="3775327"/>
                <a:ext cx="4535424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 smtClean="0">
                    <a:solidFill>
                      <a:schemeClr val="bg1"/>
                    </a:solidFill>
                  </a:rPr>
                  <a:t>is an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–approx. solution </a:t>
                </a:r>
                <a:r>
                  <a:rPr lang="en-US" sz="2200" b="1" dirty="0" smtClean="0">
                    <a:solidFill>
                      <a:srgbClr val="0000FF"/>
                    </a:solidFill>
                  </a:rPr>
                  <a:t> </a:t>
                </a: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176" y="3775327"/>
                <a:ext cx="4535424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806" t="-10526" r="-336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Generalize Our Dual-Based Algorithm to Other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457010"/>
            <a:ext cx="3878580" cy="1762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2" y="1500187"/>
            <a:ext cx="4223385" cy="13811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48200" y="3124200"/>
            <a:ext cx="4249487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FF"/>
                </a:solidFill>
              </a:rPr>
              <a:t> easy</a:t>
            </a:r>
            <a:r>
              <a:rPr lang="en-US" sz="2200" dirty="0" smtClean="0">
                <a:solidFill>
                  <a:schemeClr val="bg1"/>
                </a:solidFill>
              </a:rPr>
              <a:t> to solve approx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  <a:r>
              <a:rPr lang="en-US" sz="2200" dirty="0" smtClean="0">
                <a:solidFill>
                  <a:schemeClr val="bg1"/>
                </a:solidFill>
              </a:rPr>
              <a:t>for any 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6567" y="3429000"/>
            <a:ext cx="3055048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0000"/>
                </a:solidFill>
              </a:rPr>
              <a:t>hard</a:t>
            </a:r>
            <a:r>
              <a:rPr lang="en-US" sz="2200" dirty="0" smtClean="0">
                <a:solidFill>
                  <a:schemeClr val="bg1"/>
                </a:solidFill>
              </a:rPr>
              <a:t> to solve approx.</a:t>
            </a:r>
            <a:endParaRPr lang="en-US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2279" y="4648200"/>
                <a:ext cx="8077200" cy="2057871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 smtClean="0">
                    <a:solidFill>
                      <a:schemeClr val="bg1"/>
                    </a:solidFill>
                  </a:rPr>
                  <a:t>Theorem</a:t>
                </a:r>
                <a:r>
                  <a:rPr lang="en-US" sz="3000" dirty="0" smtClean="0">
                    <a:solidFill>
                      <a:schemeClr val="bg1"/>
                    </a:solidFill>
                  </a:rPr>
                  <a:t>: </a:t>
                </a:r>
                <a:r>
                  <a:rPr lang="en-US" sz="3000" b="1" dirty="0">
                    <a:solidFill>
                      <a:srgbClr val="FF0000"/>
                    </a:solidFill>
                  </a:rPr>
                  <a:t>I</a:t>
                </a:r>
                <a:r>
                  <a:rPr lang="en-US" sz="3000" b="1" dirty="0" smtClean="0">
                    <a:solidFill>
                      <a:srgbClr val="FF0000"/>
                    </a:solidFill>
                  </a:rPr>
                  <a:t>f there exists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0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3000" dirty="0" smtClean="0">
                    <a:solidFill>
                      <a:schemeClr val="bg1"/>
                    </a:solidFill>
                  </a:rPr>
                  <a:t>such that </a:t>
                </a:r>
              </a:p>
              <a:p>
                <a:r>
                  <a:rPr lang="en-US" sz="3000" dirty="0" smtClean="0">
                    <a:solidFill>
                      <a:schemeClr val="bg1"/>
                    </a:solidFill>
                  </a:rPr>
                  <a:t>	(</a:t>
                </a:r>
                <a:r>
                  <a:rPr lang="en-US" sz="3000" dirty="0" err="1" smtClean="0">
                    <a:solidFill>
                      <a:schemeClr val="bg1"/>
                    </a:solidFill>
                  </a:rPr>
                  <a:t>i</a:t>
                </a:r>
                <a:r>
                  <a:rPr lang="en-US" sz="3000" dirty="0" smtClean="0">
                    <a:solidFill>
                      <a:schemeClr val="bg1"/>
                    </a:solidFill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sz="3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d>
                          <m:dPr>
                            <m:ctrlPr>
                              <a:rPr lang="en-US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acc>
                        <m:d>
                          <m:dPr>
                            <m:ctrlPr>
                              <a:rPr lang="en-US" sz="3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000" dirty="0" smtClean="0">
                    <a:solidFill>
                      <a:schemeClr val="bg1"/>
                    </a:solidFill>
                  </a:rPr>
                  <a:t>, or</a:t>
                </a:r>
              </a:p>
              <a:p>
                <a:r>
                  <a:rPr lang="en-US" sz="3000" dirty="0" smtClean="0">
                    <a:solidFill>
                      <a:schemeClr val="bg1"/>
                    </a:solidFill>
                  </a:rPr>
                  <a:t>	(ii)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&gt;0,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d>
                          <m:dPr>
                            <m:ctrlPr>
                              <a:rPr lang="en-US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acc>
                        <m:d>
                          <m:dPr>
                            <m:ctrlPr>
                              <a:rPr lang="en-US" sz="3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3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000" dirty="0" smtClean="0">
                    <a:solidFill>
                      <a:schemeClr val="bg1"/>
                    </a:solidFill>
                  </a:rPr>
                  <a:t>,</a:t>
                </a:r>
                <a:endParaRPr lang="en-US" sz="3000" dirty="0">
                  <a:solidFill>
                    <a:schemeClr val="bg1"/>
                  </a:solidFill>
                </a:endParaRPr>
              </a:p>
              <a:p>
                <a:r>
                  <a:rPr lang="en-US" sz="3000" dirty="0">
                    <a:solidFill>
                      <a:schemeClr val="bg1"/>
                    </a:solidFill>
                  </a:rPr>
                  <a:t>t</a:t>
                </a:r>
                <a:r>
                  <a:rPr lang="en-US" sz="3000" dirty="0" smtClean="0">
                    <a:solidFill>
                      <a:schemeClr val="bg1"/>
                    </a:solidFill>
                  </a:rPr>
                  <a:t>hen </a:t>
                </a:r>
                <a14:m>
                  <m:oMath xmlns:m="http://schemas.openxmlformats.org/officeDocument/2006/math">
                    <m:r>
                      <a:rPr lang="en-US" sz="3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d>
                      <m:dPr>
                        <m:ctrlP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3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en-US" sz="3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000" dirty="0">
                    <a:solidFill>
                      <a:schemeClr val="bg1"/>
                    </a:solidFill>
                  </a:rPr>
                  <a:t>is an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000" dirty="0">
                    <a:solidFill>
                      <a:schemeClr val="bg1"/>
                    </a:solidFill>
                  </a:rPr>
                  <a:t>–approx. </a:t>
                </a:r>
                <a:r>
                  <a:rPr lang="en-US" sz="3000" dirty="0" smtClean="0">
                    <a:solidFill>
                      <a:schemeClr val="bg1"/>
                    </a:solidFill>
                  </a:rPr>
                  <a:t>solution to (</a:t>
                </a:r>
                <a:r>
                  <a:rPr lang="en-US" sz="3000" b="1" dirty="0" smtClean="0">
                    <a:solidFill>
                      <a:schemeClr val="bg1"/>
                    </a:solidFill>
                  </a:rPr>
                  <a:t>P</a:t>
                </a:r>
                <a:r>
                  <a:rPr lang="en-US" sz="3000" dirty="0" smtClean="0">
                    <a:solidFill>
                      <a:schemeClr val="bg1"/>
                    </a:solidFill>
                  </a:rPr>
                  <a:t>).</a:t>
                </a:r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79" y="4648200"/>
                <a:ext cx="8077200" cy="2057871"/>
              </a:xfrm>
              <a:prstGeom prst="rect">
                <a:avLst/>
              </a:prstGeom>
              <a:blipFill rotWithShape="0">
                <a:blip r:embed="rId9"/>
                <a:stretch>
                  <a:fillRect l="-1580" t="-2933" r="-1279" b="-7625"/>
                </a:stretch>
              </a:blipFill>
              <a:ln w="254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96" y="3250287"/>
            <a:ext cx="649605" cy="23469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2400" y="1380512"/>
            <a:ext cx="4117944" cy="2942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22744" y="1380512"/>
            <a:ext cx="4645056" cy="2942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4129" y="3397581"/>
                <a:ext cx="8755498" cy="1169551"/>
              </a:xfrm>
              <a:prstGeom prst="rect">
                <a:avLst/>
              </a:prstGeom>
              <a:solidFill>
                <a:srgbClr val="00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dirty="0" smtClean="0">
                    <a:solidFill>
                      <a:srgbClr val="0000FF"/>
                    </a:solidFill>
                  </a:rPr>
                  <a:t>Question 1: Does such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500" dirty="0" smtClean="0">
                    <a:solidFill>
                      <a:srgbClr val="0000FF"/>
                    </a:solidFill>
                  </a:rPr>
                  <a:t> always exist?</a:t>
                </a:r>
              </a:p>
              <a:p>
                <a:pPr algn="ctr"/>
                <a:r>
                  <a:rPr lang="en-US" sz="3500" dirty="0" smtClean="0">
                    <a:solidFill>
                      <a:srgbClr val="0000FF"/>
                    </a:solidFill>
                  </a:rPr>
                  <a:t>Question 2: If such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5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500" dirty="0" smtClean="0">
                    <a:solidFill>
                      <a:srgbClr val="0000FF"/>
                    </a:solidFill>
                  </a:rPr>
                  <a:t> exisits, how to find it?</a:t>
                </a:r>
                <a:endParaRPr lang="en-US" sz="35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29" y="3397581"/>
                <a:ext cx="8755498" cy="1169551"/>
              </a:xfrm>
              <a:prstGeom prst="rect">
                <a:avLst/>
              </a:prstGeom>
              <a:blipFill rotWithShape="0">
                <a:blip r:embed="rId11"/>
                <a:stretch>
                  <a:fillRect l="-348" t="-7813" r="-209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05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ostal syst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60" y="1540091"/>
            <a:ext cx="2027440" cy="15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elegraph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597833" y="4793179"/>
            <a:ext cx="2097804" cy="140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intern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44" y="4716128"/>
            <a:ext cx="2496072" cy="159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ile:Alt Telef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744" y="1485463"/>
            <a:ext cx="1892992" cy="16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</a:t>
            </a:r>
            <a:r>
              <a:rPr lang="en-US" dirty="0" smtClean="0"/>
              <a:t>System </a:t>
            </a:r>
            <a:r>
              <a:rPr lang="en-US" dirty="0"/>
              <a:t>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82677" y="3415381"/>
            <a:ext cx="8632723" cy="91159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8"/>
          <p:cNvSpPr txBox="1"/>
          <p:nvPr/>
        </p:nvSpPr>
        <p:spPr>
          <a:xfrm>
            <a:off x="457200" y="363442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2677" y="3720181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2400 BC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33600" y="3720181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1792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2000" y="3048000"/>
            <a:ext cx="0" cy="5864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667000" y="4125668"/>
            <a:ext cx="0" cy="6761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69180" y="3720181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1876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4343400" y="3048000"/>
            <a:ext cx="0" cy="5864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08319" y="3686512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1969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8797" y="3681137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1973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6370839" y="2994346"/>
            <a:ext cx="0" cy="64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63605" y="1198767"/>
            <a:ext cx="1517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Postal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40630" y="6215054"/>
            <a:ext cx="1198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Telegraphy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30436" y="1143000"/>
            <a:ext cx="12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Telephone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740593" y="1154668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Cellphone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479035" y="6341968"/>
            <a:ext cx="997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Internet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rot="10800000" flipV="1">
            <a:off x="5833730" y="4125668"/>
            <a:ext cx="0" cy="64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49912" y="3665303"/>
            <a:ext cx="101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2007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19131" y="1154668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Smartphone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12" descr="Image result for mobilepho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931" y="1587619"/>
            <a:ext cx="1532869" cy="138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the first mobile pho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345" y="1518079"/>
            <a:ext cx="878989" cy="151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 flipV="1">
            <a:off x="7914021" y="2994838"/>
            <a:ext cx="0" cy="64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7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Simulation: Network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5400"/>
            <a:ext cx="5638800" cy="3392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5110715"/>
            <a:ext cx="73247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Simulation: Heuristic vs. Baselines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992" y="4514671"/>
            <a:ext cx="8831608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FF"/>
                </a:solidFill>
              </a:rPr>
              <a:t>Fuel saving can power 70% of the transportation sector in New York State.</a:t>
            </a:r>
            <a:endParaRPr lang="en-US" sz="22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93" y="632555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Energy consumption estimates by end-use sector, ranked by state, </a:t>
            </a:r>
            <a:r>
              <a:rPr lang="en-US" sz="1400" dirty="0" smtClean="0">
                <a:solidFill>
                  <a:schemeClr val="bg1"/>
                </a:solidFill>
              </a:rPr>
              <a:t>2014. 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http</a:t>
            </a:r>
            <a:r>
              <a:rPr lang="en-US" sz="1400" dirty="0">
                <a:solidFill>
                  <a:schemeClr val="bg1"/>
                </a:solidFill>
              </a:rPr>
              <a:t>://www.eia.gov/state/seds/data.cfm?incfile= /state/</a:t>
            </a:r>
            <a:r>
              <a:rPr lang="en-US" sz="1400" dirty="0" err="1">
                <a:solidFill>
                  <a:schemeClr val="bg1"/>
                </a:solidFill>
              </a:rPr>
              <a:t>seds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sep</a:t>
            </a:r>
            <a:r>
              <a:rPr lang="en-US" sz="1400" dirty="0">
                <a:solidFill>
                  <a:schemeClr val="bg1"/>
                </a:solidFill>
              </a:rPr>
              <a:t> sum/html/rank </a:t>
            </a:r>
            <a:r>
              <a:rPr lang="en-US" sz="1400" dirty="0" err="1">
                <a:solidFill>
                  <a:schemeClr val="bg1"/>
                </a:solidFill>
              </a:rPr>
              <a:t>use.html&amp;sid</a:t>
            </a:r>
            <a:r>
              <a:rPr lang="en-US" sz="1400" dirty="0">
                <a:solidFill>
                  <a:schemeClr val="bg1"/>
                </a:solidFill>
              </a:rPr>
              <a:t>=US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1" y="2252662"/>
            <a:ext cx="8493919" cy="1557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4"/>
              <p:cNvSpPr txBox="1"/>
              <p:nvPr/>
            </p:nvSpPr>
            <p:spPr>
              <a:xfrm>
                <a:off x="990600" y="1664033"/>
                <a:ext cx="744209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500" dirty="0" smtClean="0">
                    <a:solidFill>
                      <a:schemeClr val="bg1"/>
                    </a:solidFill>
                  </a:rPr>
                  <a:t>Average performance of all 2700+ instances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64033"/>
                <a:ext cx="7442096" cy="477054"/>
              </a:xfrm>
              <a:prstGeom prst="rect">
                <a:avLst/>
              </a:prstGeom>
              <a:blipFill rotWithShape="1">
                <a:blip r:embed="rId4"/>
                <a:stretch>
                  <a:fillRect l="-1393" t="-897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16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Summary</a:t>
                </a:r>
              </a:p>
              <a:p>
                <a:pPr lvl="1"/>
                <a:r>
                  <a:rPr lang="en-US" dirty="0" smtClean="0"/>
                  <a:t>Show the energy-efficient </a:t>
                </a:r>
                <a:r>
                  <a:rPr lang="en-US" dirty="0"/>
                  <a:t>timely transportation </a:t>
                </a:r>
                <a:r>
                  <a:rPr lang="en-US" dirty="0" smtClean="0"/>
                  <a:t>problem in truck operation is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NP-complete</a:t>
                </a:r>
              </a:p>
              <a:p>
                <a:pPr lvl="1"/>
                <a:r>
                  <a:rPr lang="en-US" dirty="0" smtClean="0"/>
                  <a:t>An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FPTAS</a:t>
                </a:r>
                <a:r>
                  <a:rPr lang="en-US" dirty="0" smtClean="0"/>
                  <a:t> with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heuristic</a:t>
                </a:r>
                <a:r>
                  <a:rPr lang="en-US" dirty="0" smtClean="0"/>
                  <a:t> algorithm with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Simulation shows up to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17%</a:t>
                </a:r>
                <a:r>
                  <a:rPr lang="en-US" dirty="0" smtClean="0"/>
                  <a:t> fuel consumption reduction as compared to the fastest/shortest path algorithm</a:t>
                </a:r>
              </a:p>
              <a:p>
                <a:pPr lvl="1"/>
                <a:r>
                  <a:rPr lang="en-US" dirty="0" smtClean="0"/>
                  <a:t>As compared to the current ad-hoc solution, our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algorithmic</a:t>
                </a:r>
                <a:r>
                  <a:rPr lang="en-US" dirty="0" smtClean="0"/>
                  <a:t> solution matches well for the future autonomous trucks</a:t>
                </a:r>
              </a:p>
              <a:p>
                <a:r>
                  <a:rPr lang="en-US" dirty="0" smtClean="0"/>
                  <a:t>Future Work</a:t>
                </a:r>
              </a:p>
              <a:p>
                <a:pPr lvl="1"/>
                <a:r>
                  <a:rPr lang="en-US" dirty="0"/>
                  <a:t>Hours of Service (HOS) </a:t>
                </a:r>
                <a:r>
                  <a:rPr lang="en-US" dirty="0" smtClean="0"/>
                  <a:t>restriction</a:t>
                </a:r>
              </a:p>
              <a:p>
                <a:pPr lvl="1"/>
                <a:r>
                  <a:rPr lang="en-US" dirty="0"/>
                  <a:t>R</a:t>
                </a:r>
                <a:r>
                  <a:rPr lang="en-US" dirty="0" smtClean="0"/>
                  <a:t>est </a:t>
                </a:r>
                <a:r>
                  <a:rPr lang="en-US" dirty="0"/>
                  <a:t>area and </a:t>
                </a:r>
                <a:r>
                  <a:rPr lang="en-US" dirty="0" smtClean="0"/>
                  <a:t>waypoints</a:t>
                </a:r>
              </a:p>
              <a:p>
                <a:pPr lvl="1"/>
                <a:r>
                  <a:rPr lang="en-US" dirty="0"/>
                  <a:t>F</a:t>
                </a:r>
                <a:r>
                  <a:rPr lang="en-US" dirty="0" smtClean="0"/>
                  <a:t>uture </a:t>
                </a:r>
                <a:r>
                  <a:rPr lang="en-US" dirty="0"/>
                  <a:t>real-time traffic</a:t>
                </a: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59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8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2732" y="457200"/>
            <a:ext cx="8382000" cy="1470025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Timely </a:t>
            </a:r>
            <a:r>
              <a:rPr lang="en-US" b="0" dirty="0"/>
              <a:t>Wireless Flows with Arbitrary Traffic Patterns: Capacity Region and Scheduling 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4632" y="4876800"/>
            <a:ext cx="8458200" cy="14478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/>
              <a:t>Lei </a:t>
            </a:r>
            <a:r>
              <a:rPr lang="en-US" sz="2000" b="1" dirty="0"/>
              <a:t>Deng</a:t>
            </a:r>
            <a:r>
              <a:rPr lang="en-US" sz="2000" dirty="0"/>
              <a:t>, </a:t>
            </a:r>
            <a:r>
              <a:rPr lang="en-US" sz="2000" dirty="0" err="1"/>
              <a:t>Chih</a:t>
            </a:r>
            <a:r>
              <a:rPr lang="en-US" sz="2000" dirty="0"/>
              <a:t>-Chun Wang, </a:t>
            </a:r>
            <a:r>
              <a:rPr lang="en-US" sz="2000" dirty="0" err="1"/>
              <a:t>Minghua</a:t>
            </a:r>
            <a:r>
              <a:rPr lang="en-US" sz="2000" dirty="0"/>
              <a:t> Chen, and </a:t>
            </a:r>
            <a:r>
              <a:rPr lang="en-US" sz="2000" dirty="0" err="1"/>
              <a:t>Shizhen</a:t>
            </a:r>
            <a:r>
              <a:rPr lang="en-US" sz="2000" dirty="0"/>
              <a:t> Zhao, “Timely Wireless Flows with Arbitrary Traffic Patterns: Capacity Region and Scheduling Algorithms,” in Proc. IEEE </a:t>
            </a:r>
            <a:r>
              <a:rPr lang="en-US" sz="2000" dirty="0" smtClean="0"/>
              <a:t>INFOCOM, </a:t>
            </a:r>
            <a:r>
              <a:rPr lang="en-US" sz="2000" dirty="0"/>
              <a:t>Apr. 2016</a:t>
            </a:r>
            <a:r>
              <a:rPr lang="en-US" sz="2000" dirty="0" smtClean="0"/>
              <a:t>.</a:t>
            </a:r>
          </a:p>
          <a:p>
            <a:pPr algn="l"/>
            <a:r>
              <a:rPr lang="en-US" sz="2000" dirty="0" smtClean="0"/>
              <a:t>(under </a:t>
            </a:r>
            <a:r>
              <a:rPr lang="en-US" sz="2000" dirty="0" smtClean="0">
                <a:solidFill>
                  <a:srgbClr val="FF0000"/>
                </a:solidFill>
              </a:rPr>
              <a:t>second-round</a:t>
            </a:r>
            <a:r>
              <a:rPr lang="en-US" sz="2000" dirty="0" smtClean="0"/>
              <a:t> review in </a:t>
            </a:r>
            <a:r>
              <a:rPr lang="en-US" sz="2000" dirty="0"/>
              <a:t>IEEE/ACM Transactions on </a:t>
            </a:r>
            <a:r>
              <a:rPr lang="en-US" sz="2000" dirty="0" smtClean="0"/>
              <a:t>Networking (</a:t>
            </a:r>
            <a:r>
              <a:rPr lang="en-US" sz="2000" dirty="0" err="1" smtClean="0"/>
              <a:t>ToN</a:t>
            </a:r>
            <a:r>
              <a:rPr lang="en-US" sz="2000" dirty="0" smtClean="0"/>
              <a:t>))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13525"/>
            <a:ext cx="2133600" cy="2444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050" name="Picture 2" descr="https://engineering.purdue.edu/~chihw/Wa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345"/>
            <a:ext cx="1419225" cy="202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inghua 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32" y="2590345"/>
            <a:ext cx="137159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eb.ics.purdue.edu/~zhao147/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65" y="2590345"/>
            <a:ext cx="1833542" cy="202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 smtClean="0"/>
              <a:t>Delay-Constrained Wireless Communication</a:t>
            </a:r>
            <a:endParaRPr lang="en-US" sz="3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1752600"/>
            <a:ext cx="3048000" cy="1200329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Real-time systems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Industrial control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Sensor networks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Real-time surveillance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1752600"/>
            <a:ext cx="29718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Wireless Communications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Low cost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Low complexity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Easy to deploy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1144" y="188121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Left Brace 8"/>
          <p:cNvSpPr/>
          <p:nvPr/>
        </p:nvSpPr>
        <p:spPr>
          <a:xfrm rot="16200000">
            <a:off x="4265574" y="-226974"/>
            <a:ext cx="460452" cy="6858000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4037" y="3570889"/>
            <a:ext cx="5486400" cy="369332"/>
          </a:xfrm>
          <a:prstGeom prst="rect">
            <a:avLst/>
          </a:prstGeom>
          <a:solidFill>
            <a:srgbClr val="FF99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Real-time (Delay-Constrained) </a:t>
            </a:r>
            <a:r>
              <a:rPr lang="en-US" dirty="0">
                <a:solidFill>
                  <a:schemeClr val="bg1"/>
                </a:solidFill>
              </a:rPr>
              <a:t>Wireless Communication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37" y="3424237"/>
            <a:ext cx="9525" cy="9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43" y="4485627"/>
            <a:ext cx="6781800" cy="225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5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Commonly Studied Network Scenario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Single-hop downlink AP scenario with </a:t>
            </a:r>
            <a:r>
              <a:rPr lang="en-US" i="1" dirty="0" smtClean="0"/>
              <a:t>K</a:t>
            </a:r>
            <a:r>
              <a:rPr lang="en-US" dirty="0" smtClean="0"/>
              <a:t> users</a:t>
            </a:r>
          </a:p>
          <a:p>
            <a:r>
              <a:rPr lang="en-US" dirty="0" smtClean="0"/>
              <a:t>Time is slotted</a:t>
            </a:r>
          </a:p>
          <a:p>
            <a:r>
              <a:rPr lang="en-US" dirty="0" smtClean="0"/>
              <a:t>Only </a:t>
            </a:r>
            <a:r>
              <a:rPr lang="en-US" b="1" dirty="0" smtClean="0">
                <a:solidFill>
                  <a:srgbClr val="3333FF"/>
                </a:solidFill>
              </a:rPr>
              <a:t>one</a:t>
            </a:r>
            <a:r>
              <a:rPr lang="en-US" dirty="0" smtClean="0"/>
              <a:t> user can be</a:t>
            </a:r>
          </a:p>
          <a:p>
            <a:pPr marL="0" indent="0">
              <a:buNone/>
            </a:pPr>
            <a:r>
              <a:rPr lang="en-US" dirty="0" smtClean="0"/>
              <a:t>    scheduled at any slot</a:t>
            </a:r>
          </a:p>
          <a:p>
            <a:r>
              <a:rPr lang="en-US" dirty="0" smtClean="0"/>
              <a:t>Flow-</a:t>
            </a:r>
            <a:r>
              <a:rPr lang="en-US" i="1" dirty="0" smtClean="0"/>
              <a:t>k</a:t>
            </a:r>
            <a:r>
              <a:rPr lang="en-US" dirty="0" smtClean="0"/>
              <a:t> packet can be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b="1" dirty="0" smtClean="0">
                <a:solidFill>
                  <a:srgbClr val="3333FF"/>
                </a:solidFill>
              </a:rPr>
              <a:t>delivered</a:t>
            </a:r>
            <a:r>
              <a:rPr lang="en-US" dirty="0" smtClean="0"/>
              <a:t> at one slot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with probability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438400"/>
            <a:ext cx="3052137" cy="3687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12" y="5319712"/>
            <a:ext cx="357188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5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Research Landscape and Our Contributions</a:t>
            </a:r>
            <a:br>
              <a:rPr lang="en-US" dirty="0" smtClean="0"/>
            </a:br>
            <a:r>
              <a:rPr lang="en-US" dirty="0" smtClean="0"/>
              <a:t>for the Single-hop Downlink </a:t>
            </a:r>
            <a:r>
              <a:rPr lang="en-US" dirty="0"/>
              <a:t>AP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763831"/>
              </p:ext>
            </p:extLst>
          </p:nvPr>
        </p:nvGraphicFramePr>
        <p:xfrm>
          <a:off x="76200" y="1908636"/>
          <a:ext cx="8991600" cy="395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372711"/>
                <a:gridCol w="2247900"/>
                <a:gridCol w="1627789"/>
              </a:tblGrid>
              <a:tr h="48271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Delay-Unconstrained</a:t>
                      </a:r>
                      <a:endParaRPr 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Delay-Constrained</a:t>
                      </a:r>
                      <a:endParaRPr 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97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Performance Metric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Throughput</a:t>
                      </a:r>
                      <a:endParaRPr 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Timely</a:t>
                      </a:r>
                      <a:r>
                        <a:rPr lang="en-US" sz="1600" b="1" baseline="0" dirty="0" smtClean="0"/>
                        <a:t> Throughput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097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Timely Traffic Pattern</a:t>
                      </a:r>
                      <a:endParaRPr lang="en-US" sz="18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6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0" dirty="0" smtClean="0"/>
                        <a:t>Frame-Synchronized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baseline="0" dirty="0" smtClean="0">
                          <a:solidFill>
                            <a:srgbClr val="FF0000"/>
                          </a:solidFill>
                        </a:rPr>
                        <a:t>General</a:t>
                      </a:r>
                    </a:p>
                  </a:txBody>
                  <a:tcPr anchor="ctr"/>
                </a:tc>
              </a:tr>
              <a:tr h="84730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Problem 1: Capacity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Region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rgbClr val="0000FF"/>
                          </a:solidFill>
                        </a:rPr>
                        <a:t>Tassiulas&amp;Ephremides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1993</a:t>
                      </a:r>
                      <a:endParaRPr lang="en-US" sz="15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Hou&amp;Borkar&amp;Kumar2009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Our Work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92141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Problem 2: Network Utility</a:t>
                      </a:r>
                      <a:r>
                        <a:rPr lang="en-US" b="1" baseline="0" dirty="0" smtClean="0"/>
                        <a:t> Maximization (NUM)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Eryilmaz&amp;Srikant2007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Hou&amp;Kumar2010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Our Work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8853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Problem</a:t>
                      </a:r>
                      <a:r>
                        <a:rPr lang="en-US" b="1" baseline="0" dirty="0" smtClean="0"/>
                        <a:t> 3: Feasibility-Optimal Policy Design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solidFill>
                            <a:srgbClr val="0000FF"/>
                          </a:solidFill>
                        </a:rPr>
                        <a:t>Tassiulas&amp;Ephremides</a:t>
                      </a:r>
                      <a:r>
                        <a:rPr kumimoji="0" 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1993</a:t>
                      </a:r>
                      <a:endParaRPr lang="en-US" sz="16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Hou&amp;Borkar&amp;Kumar2009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Our Work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181600" y="1820863"/>
            <a:ext cx="4000500" cy="4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43800" y="3429000"/>
            <a:ext cx="1447800" cy="1295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54900" y="2811463"/>
            <a:ext cx="1752600" cy="34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3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Traffic Pattern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pattern: </a:t>
            </a:r>
            <a:r>
              <a:rPr lang="en-US" i="1" dirty="0" smtClean="0"/>
              <a:t>periodic-</a:t>
            </a:r>
            <a:r>
              <a:rPr lang="en-US" i="1" dirty="0" err="1" smtClean="0"/>
              <a:t>iid</a:t>
            </a:r>
            <a:r>
              <a:rPr lang="en-US" dirty="0"/>
              <a:t> </a:t>
            </a:r>
            <a:r>
              <a:rPr lang="en-US" dirty="0" smtClean="0"/>
              <a:t>with a </a:t>
            </a:r>
            <a:r>
              <a:rPr lang="en-US" b="1" dirty="0" smtClean="0">
                <a:solidFill>
                  <a:srgbClr val="FF0000"/>
                </a:solidFill>
              </a:rPr>
              <a:t>hard</a:t>
            </a:r>
            <a:r>
              <a:rPr lang="en-US" dirty="0" smtClean="0"/>
              <a:t> delay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17" y="2281237"/>
            <a:ext cx="3377565" cy="385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5" y="4572000"/>
            <a:ext cx="6080938" cy="1616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38" y="2895600"/>
            <a:ext cx="6094377" cy="14894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015590"/>
            <a:ext cx="2207895" cy="6362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223045"/>
            <a:ext cx="2207895" cy="636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48400" y="3692460"/>
            <a:ext cx="2819400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Frame-synchronized </a:t>
            </a:r>
            <a:r>
              <a:rPr lang="en-US" dirty="0">
                <a:solidFill>
                  <a:schemeClr val="bg1"/>
                </a:solidFill>
              </a:rPr>
              <a:t>traffic </a:t>
            </a:r>
            <a:r>
              <a:rPr lang="en-US" dirty="0" smtClean="0">
                <a:solidFill>
                  <a:schemeClr val="bg1"/>
                </a:solidFill>
              </a:rPr>
              <a:t>pattern if all flows have the same parameters like flow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91530" y="2667000"/>
            <a:ext cx="79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Flow </a:t>
            </a:r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277879" y="4860956"/>
            <a:ext cx="79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Flow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metric: </a:t>
            </a:r>
            <a:r>
              <a:rPr lang="en-US" b="1" dirty="0" smtClean="0">
                <a:solidFill>
                  <a:srgbClr val="3333FF"/>
                </a:solidFill>
              </a:rPr>
              <a:t>timely throughput</a:t>
            </a:r>
          </a:p>
          <a:p>
            <a:pPr marL="0" indent="0">
              <a:buNone/>
            </a:pPr>
            <a:endParaRPr lang="en-US" b="1" dirty="0" smtClean="0">
              <a:solidFill>
                <a:srgbClr val="3333FF"/>
              </a:solidFill>
            </a:endParaRPr>
          </a:p>
          <a:p>
            <a:r>
              <a:rPr lang="en-US" dirty="0" smtClean="0"/>
              <a:t>Two fundamental </a:t>
            </a:r>
            <a:r>
              <a:rPr lang="en-US" dirty="0"/>
              <a:t>p</a:t>
            </a:r>
            <a:r>
              <a:rPr lang="en-US" dirty="0" smtClean="0"/>
              <a:t>roblems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Characterize Capacity Region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Design a Policy to Maximize Network Utility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63" y="2209800"/>
            <a:ext cx="6760274" cy="483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455793"/>
            <a:ext cx="2383155" cy="670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030713"/>
            <a:ext cx="5380101" cy="61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4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819400"/>
            <a:ext cx="4953000" cy="38985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3" y="3874437"/>
            <a:ext cx="2671447" cy="24501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295400"/>
            <a:ext cx="8053822" cy="13839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1" y="3010443"/>
            <a:ext cx="358521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1" y="3385231"/>
            <a:ext cx="358521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5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Thought Sophisticated, Current Transportation and Communication Systems </a:t>
            </a:r>
            <a:r>
              <a:rPr lang="en-US" sz="3700" dirty="0"/>
              <a:t>A</a:t>
            </a:r>
            <a:r>
              <a:rPr lang="en-US" sz="3700" dirty="0" smtClean="0"/>
              <a:t>re Best-Effort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Users could experience unexpected long delay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is important to provision </a:t>
            </a:r>
            <a:r>
              <a:rPr lang="en-US" dirty="0">
                <a:solidFill>
                  <a:srgbClr val="FF0000"/>
                </a:solidFill>
              </a:rPr>
              <a:t>delay-constrained</a:t>
            </a:r>
            <a:r>
              <a:rPr lang="en-US" dirty="0"/>
              <a:t>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It remains largely open to extend existing solutions to the delay-constrained scenarios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12" descr="Image result for car cong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081601"/>
            <a:ext cx="3144156" cy="207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loading vid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282" y="1976936"/>
            <a:ext cx="3060918" cy="221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508915"/>
            <a:ext cx="2178939" cy="2206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Formulate As a MDP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994525"/>
            <a:ext cx="2133600" cy="2444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739" y="3407176"/>
            <a:ext cx="2671447" cy="2450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475" y="3505200"/>
            <a:ext cx="2221572" cy="2249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089" y="1206871"/>
            <a:ext cx="8053822" cy="138392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800600" y="1188720"/>
            <a:ext cx="0" cy="137160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0"/>
          </p:cNvCxnSpPr>
          <p:nvPr/>
        </p:nvCxnSpPr>
        <p:spPr>
          <a:xfrm flipH="1" flipV="1">
            <a:off x="5011737" y="5005626"/>
            <a:ext cx="1304132" cy="838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49737" y="5843826"/>
            <a:ext cx="4132263" cy="86177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Make a decision: schedule which flow and which packet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0800" y="2643426"/>
            <a:ext cx="3810000" cy="8617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Observer the system state in terms of queue contents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4167426"/>
            <a:ext cx="2984354" cy="861774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The system state 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evolves stochastically</a:t>
            </a:r>
            <a:endParaRPr lang="en-US" sz="2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200" y="5867423"/>
                <a:ext cx="2925580" cy="86177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</a:rPr>
                  <a:t>Flow 2 gets a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5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sz="2500" dirty="0" smtClean="0">
                    <a:solidFill>
                      <a:schemeClr val="bg1"/>
                    </a:solidFill>
                  </a:rPr>
                  <a:t> in slot 7</a:t>
                </a:r>
                <a:endParaRPr 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67423"/>
                <a:ext cx="2925580" cy="861774"/>
              </a:xfrm>
              <a:prstGeom prst="rect">
                <a:avLst/>
              </a:prstGeom>
              <a:blipFill rotWithShape="0">
                <a:blip r:embed="rId9"/>
                <a:stretch>
                  <a:fillRect l="-1879" t="-5674" r="-4802" b="-16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39" y="1255455"/>
            <a:ext cx="265748" cy="193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26" y="1273637"/>
            <a:ext cx="269177" cy="190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08" y="1679067"/>
            <a:ext cx="207455" cy="1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3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05833 0.0009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5" grpId="0" animBg="1"/>
      <p:bldP spid="15" grpId="1" animBg="1"/>
      <p:bldP spid="19" grpId="0" animBg="1"/>
      <p:bldP spid="13" grpId="0" animBg="1"/>
      <p:bldP spid="1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smtClean="0"/>
              <a:t>Unique Feature </a:t>
            </a:r>
            <a:r>
              <a:rPr lang="en-US" dirty="0"/>
              <a:t>of </a:t>
            </a:r>
            <a:r>
              <a:rPr lang="en-US" dirty="0" smtClean="0"/>
              <a:t>our MDP </a:t>
            </a:r>
            <a:r>
              <a:rPr lang="en-US" dirty="0"/>
              <a:t>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89" y="1219200"/>
            <a:ext cx="8053822" cy="138392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6200000">
            <a:off x="4897345" y="2535144"/>
            <a:ext cx="263710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5994625" y="2535145"/>
            <a:ext cx="263710" cy="304800"/>
          </a:xfrm>
          <a:prstGeom prst="rightArrow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86200" y="2895600"/>
            <a:ext cx="3733800" cy="477054"/>
          </a:xfrm>
          <a:prstGeom prst="rect">
            <a:avLst/>
          </a:prstGeom>
          <a:solidFill>
            <a:srgbClr val="FF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The MDP is not stationary!</a:t>
            </a:r>
            <a:endParaRPr lang="en-US" sz="2500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5452021"/>
              </p:ext>
            </p:extLst>
          </p:nvPr>
        </p:nvGraphicFramePr>
        <p:xfrm>
          <a:off x="304800" y="3276600"/>
          <a:ext cx="85344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/>
          <p:cNvSpPr/>
          <p:nvPr/>
        </p:nvSpPr>
        <p:spPr>
          <a:xfrm>
            <a:off x="4724400" y="3690975"/>
            <a:ext cx="4267200" cy="2981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 rot="16200000">
            <a:off x="3502152" y="1075936"/>
            <a:ext cx="292608" cy="3182112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6200000">
            <a:off x="6797040" y="1069849"/>
            <a:ext cx="292608" cy="3182112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296920" y="2895600"/>
            <a:ext cx="4018280" cy="4770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The MDP is </a:t>
            </a:r>
            <a:r>
              <a:rPr lang="en-US" sz="2500" dirty="0" err="1" smtClean="0">
                <a:solidFill>
                  <a:schemeClr val="bg1"/>
                </a:solidFill>
              </a:rPr>
              <a:t>cyclo</a:t>
            </a:r>
            <a:r>
              <a:rPr lang="en-US" sz="2500" dirty="0">
                <a:solidFill>
                  <a:schemeClr val="bg1"/>
                </a:solidFill>
              </a:rPr>
              <a:t>-</a:t>
            </a:r>
            <a:r>
              <a:rPr lang="en-US" sz="2500" dirty="0" smtClean="0">
                <a:solidFill>
                  <a:schemeClr val="bg1"/>
                </a:solidFill>
              </a:rPr>
              <a:t>stationary!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4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6" grpId="0" animBg="1"/>
      <p:bldP spid="17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495800" cy="4525963"/>
          </a:xfrm>
        </p:spPr>
        <p:txBody>
          <a:bodyPr>
            <a:normAutofit lnSpcReduction="10000"/>
          </a:bodyPr>
          <a:lstStyle/>
          <a:p>
            <a:r>
              <a:rPr lang="en-US" sz="2900" dirty="0" smtClean="0"/>
              <a:t>The </a:t>
            </a:r>
            <a:r>
              <a:rPr lang="en-US" sz="2900" dirty="0" smtClean="0">
                <a:solidFill>
                  <a:srgbClr val="FF0000"/>
                </a:solidFill>
              </a:rPr>
              <a:t>T-slot LP </a:t>
            </a:r>
            <a:r>
              <a:rPr lang="en-US" sz="2900" dirty="0" smtClean="0"/>
              <a:t>characterizes the capacity region</a:t>
            </a:r>
          </a:p>
          <a:p>
            <a:r>
              <a:rPr lang="en-US" sz="2900" dirty="0" smtClean="0"/>
              <a:t>NUM can be solved as a convex program with linear constraints</a:t>
            </a:r>
          </a:p>
          <a:p>
            <a:endParaRPr lang="en-US" sz="2900" dirty="0" smtClean="0"/>
          </a:p>
          <a:p>
            <a:endParaRPr lang="en-US" sz="2900" dirty="0" smtClean="0"/>
          </a:p>
          <a:p>
            <a:r>
              <a:rPr lang="en-US" sz="2900" dirty="0" smtClean="0"/>
              <a:t>The optimal scheduling policy can be derived from the optimal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48" y="2152310"/>
            <a:ext cx="4257104" cy="33507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657600" y="2209800"/>
            <a:ext cx="2133600" cy="9906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336915" y="2879316"/>
            <a:ext cx="2597285" cy="22945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80" y="3901630"/>
            <a:ext cx="2383155" cy="6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6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Drawback: Our MDP Suffers From the </a:t>
            </a:r>
            <a:r>
              <a:rPr lang="en-US" dirty="0"/>
              <a:t>Curse of Dimensionality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Exponential number of states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Our solutions: </a:t>
            </a:r>
          </a:p>
          <a:p>
            <a:pPr lvl="1"/>
            <a:r>
              <a:rPr lang="en-US" dirty="0" smtClean="0"/>
              <a:t>Propose a low-complexity heuristic algorithm, RAC-</a:t>
            </a:r>
            <a:r>
              <a:rPr lang="en-US" dirty="0" err="1" smtClean="0"/>
              <a:t>Approx</a:t>
            </a:r>
            <a:r>
              <a:rPr lang="en-US" dirty="0" smtClean="0"/>
              <a:t>, with complexity</a:t>
            </a:r>
          </a:p>
          <a:p>
            <a:pPr lvl="1"/>
            <a:r>
              <a:rPr lang="en-US" dirty="0" smtClean="0"/>
              <a:t>Simulation results show that it achieves near-optimal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2" y="2199547"/>
            <a:ext cx="2990850" cy="36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2" y="2692928"/>
            <a:ext cx="4052888" cy="361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44" y="4743929"/>
            <a:ext cx="3233356" cy="3059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609" y="1980204"/>
            <a:ext cx="1947421" cy="17861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1136" y="2098738"/>
            <a:ext cx="1619473" cy="16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Compare Our MDP-based Approach and </a:t>
            </a:r>
            <a:r>
              <a:rPr lang="en-US" dirty="0" err="1" smtClean="0"/>
              <a:t>Hou&amp;Kumar’s</a:t>
            </a:r>
            <a:r>
              <a:rPr lang="en-US" dirty="0" smtClean="0"/>
              <a:t> Idle-time-based Approach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441528"/>
              </p:ext>
            </p:extLst>
          </p:nvPr>
        </p:nvGraphicFramePr>
        <p:xfrm>
          <a:off x="457200" y="2362200"/>
          <a:ext cx="81534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734"/>
                <a:gridCol w="2141296"/>
                <a:gridCol w="2388370"/>
              </a:tblGrid>
              <a:tr h="8348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MDP-based Approach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Idle-time-based Approach</a:t>
                      </a:r>
                      <a:endParaRPr lang="en-US" dirty="0"/>
                    </a:p>
                  </a:txBody>
                  <a:tcPr anchor="ctr"/>
                </a:tc>
              </a:tr>
              <a:tr h="483704"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 Traffic Pattern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noProof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General</a:t>
                      </a:r>
                      <a:endParaRPr lang="en-US" sz="1800" b="0" kern="1200" baseline="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Frame-Synchronized</a:t>
                      </a:r>
                      <a:endParaRPr lang="en-US" sz="180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483704"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Complexity of Capacity Region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US" sz="1800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4837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Complexity of Scheduling Policies</a:t>
                      </a:r>
                      <a:endParaRPr 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endParaRPr lang="en-US" sz="1800" b="0" kern="1200" baseline="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Simulation: Capacity Region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7" y="1590199"/>
            <a:ext cx="8451725" cy="45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Simulation: </a:t>
            </a:r>
            <a:r>
              <a:rPr lang="en-US" sz="4000" dirty="0" smtClean="0"/>
              <a:t>Network </a:t>
            </a:r>
            <a:r>
              <a:rPr lang="en-US" sz="4000" dirty="0"/>
              <a:t>Utility  </a:t>
            </a:r>
            <a:r>
              <a:rPr lang="en-US" sz="4000" dirty="0" smtClean="0"/>
              <a:t>Maximization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3" y="3802934"/>
            <a:ext cx="8551573" cy="2530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57024"/>
            <a:ext cx="6867525" cy="20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Characterize </a:t>
            </a:r>
            <a:r>
              <a:rPr lang="en-US" dirty="0" smtClean="0">
                <a:solidFill>
                  <a:srgbClr val="0000FF"/>
                </a:solidFill>
              </a:rPr>
              <a:t>timely capacity region</a:t>
            </a:r>
            <a:r>
              <a:rPr lang="en-US" dirty="0" smtClean="0"/>
              <a:t> for general traffic patterns </a:t>
            </a:r>
            <a:r>
              <a:rPr lang="en-US" b="1" dirty="0" smtClean="0"/>
              <a:t>for the first time</a:t>
            </a:r>
          </a:p>
          <a:p>
            <a:pPr lvl="1"/>
            <a:r>
              <a:rPr lang="en-US" dirty="0" smtClean="0"/>
              <a:t>Propose </a:t>
            </a:r>
            <a:r>
              <a:rPr lang="en-US" dirty="0" smtClean="0">
                <a:solidFill>
                  <a:srgbClr val="0000FF"/>
                </a:solidFill>
              </a:rPr>
              <a:t>a provably optimal scheduling policy</a:t>
            </a:r>
            <a:r>
              <a:rPr lang="en-US" dirty="0" smtClean="0"/>
              <a:t> to maximize the network utility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0000FF"/>
                </a:solidFill>
              </a:rPr>
              <a:t>heuristic</a:t>
            </a:r>
            <a:r>
              <a:rPr lang="en-US" dirty="0" smtClean="0"/>
              <a:t> to address the curse of dimensionality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to handle the curse of </a:t>
            </a:r>
            <a:r>
              <a:rPr lang="en-US" dirty="0" smtClean="0"/>
              <a:t>dimensionality with performance guarantee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Restless </a:t>
            </a:r>
            <a:r>
              <a:rPr lang="en-US" dirty="0">
                <a:solidFill>
                  <a:srgbClr val="FF0000"/>
                </a:solidFill>
              </a:rPr>
              <a:t>multi-armed bandit</a:t>
            </a:r>
            <a:r>
              <a:rPr lang="en-US" dirty="0"/>
              <a:t> perspective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Overall </a:t>
            </a:r>
            <a:r>
              <a:rPr lang="en-US" sz="4000" dirty="0"/>
              <a:t>Summary: </a:t>
            </a:r>
            <a:r>
              <a:rPr lang="en-US" sz="4000" dirty="0" smtClean="0"/>
              <a:t>Challenge and</a:t>
            </a:r>
            <a:r>
              <a:rPr lang="en-US" sz="4000" dirty="0"/>
              <a:t> </a:t>
            </a:r>
            <a:r>
              <a:rPr lang="en-US" sz="4000" dirty="0" smtClean="0"/>
              <a:t>Opportunity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Challenge</a:t>
            </a:r>
            <a:r>
              <a:rPr lang="en-US" dirty="0" smtClean="0"/>
              <a:t>: the landscape of </a:t>
            </a:r>
            <a:r>
              <a:rPr lang="en-US" dirty="0"/>
              <a:t>delay-constrained problems in the communication and transportation systems </a:t>
            </a:r>
            <a:r>
              <a:rPr lang="en-US" b="1" dirty="0" smtClean="0"/>
              <a:t>is completely </a:t>
            </a:r>
            <a:r>
              <a:rPr lang="en-US" b="1" dirty="0"/>
              <a:t>different from</a:t>
            </a:r>
            <a:r>
              <a:rPr lang="en-US" dirty="0"/>
              <a:t> those of the well-understood delay-unconstrained ones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Opportunity</a:t>
            </a:r>
            <a:r>
              <a:rPr lang="en-US" dirty="0" smtClean="0"/>
              <a:t>: many delay-unconstrained problems can be asked for the delay-constrained scenarios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/>
              <a:t>d</a:t>
            </a:r>
            <a:r>
              <a:rPr lang="en-US" dirty="0" smtClean="0"/>
              <a:t>istributed solution design</a:t>
            </a:r>
          </a:p>
          <a:p>
            <a:r>
              <a:rPr lang="en-US" dirty="0" smtClean="0"/>
              <a:t>We thus call for participant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 </a:t>
            </a:r>
            <a:r>
              <a:rPr lang="en-US" dirty="0"/>
              <a:t>D</a:t>
            </a:r>
            <a:r>
              <a:rPr lang="en-US" dirty="0" smtClean="0"/>
              <a:t>uring My PhD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830763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[J1]</a:t>
            </a:r>
            <a:r>
              <a:rPr lang="en-US" sz="1600" dirty="0" smtClean="0"/>
              <a:t> </a:t>
            </a:r>
            <a:r>
              <a:rPr lang="en-US" sz="1600" b="1" dirty="0" smtClean="0"/>
              <a:t>L. </a:t>
            </a:r>
            <a:r>
              <a:rPr lang="en-US" sz="1600" b="1" dirty="0"/>
              <a:t>Deng</a:t>
            </a:r>
            <a:r>
              <a:rPr lang="en-US" sz="1600" dirty="0"/>
              <a:t>, </a:t>
            </a:r>
            <a:r>
              <a:rPr lang="en-US" sz="1600" dirty="0" smtClean="0"/>
              <a:t>C. </a:t>
            </a:r>
            <a:r>
              <a:rPr lang="en-US" sz="1600" dirty="0"/>
              <a:t>Wang, </a:t>
            </a:r>
            <a:r>
              <a:rPr lang="en-US" sz="1600" dirty="0" smtClean="0"/>
              <a:t>M. </a:t>
            </a:r>
            <a:r>
              <a:rPr lang="en-US" sz="1600" dirty="0"/>
              <a:t>Chen, and </a:t>
            </a:r>
            <a:r>
              <a:rPr lang="en-US" sz="1600" dirty="0" smtClean="0"/>
              <a:t>S. </a:t>
            </a:r>
            <a:r>
              <a:rPr lang="en-US" sz="1600" dirty="0"/>
              <a:t>Zhao, “Timely Wireless Flows with Arbitrary Traffic Patterns: Capacity Region and Scheduling Algorithms,” </a:t>
            </a:r>
            <a:r>
              <a:rPr lang="en-US" sz="1600" i="1" dirty="0">
                <a:solidFill>
                  <a:srgbClr val="0000FF"/>
                </a:solidFill>
              </a:rPr>
              <a:t>IEEE/ACM </a:t>
            </a:r>
            <a:r>
              <a:rPr lang="en-US" sz="1600" i="1" dirty="0" err="1" smtClean="0">
                <a:solidFill>
                  <a:srgbClr val="0000FF"/>
                </a:solidFill>
              </a:rPr>
              <a:t>ToN</a:t>
            </a:r>
            <a:r>
              <a:rPr lang="en-US" sz="1600" dirty="0" smtClean="0"/>
              <a:t>, </a:t>
            </a:r>
            <a:r>
              <a:rPr lang="en-US" sz="1600" dirty="0"/>
              <a:t>under </a:t>
            </a:r>
            <a:r>
              <a:rPr lang="en-US" sz="1600" dirty="0" smtClean="0"/>
              <a:t>review.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[J2] </a:t>
            </a:r>
            <a:r>
              <a:rPr lang="en-US" sz="1600" b="1" dirty="0" smtClean="0"/>
              <a:t>L. </a:t>
            </a:r>
            <a:r>
              <a:rPr lang="en-US" sz="1600" b="1" dirty="0"/>
              <a:t>Deng</a:t>
            </a:r>
            <a:r>
              <a:rPr lang="en-US" sz="1600" dirty="0"/>
              <a:t>, </a:t>
            </a:r>
            <a:r>
              <a:rPr lang="en-US" sz="1600" dirty="0" smtClean="0"/>
              <a:t>M. </a:t>
            </a:r>
            <a:r>
              <a:rPr lang="en-US" sz="1600" dirty="0" err="1" smtClean="0"/>
              <a:t>Hajiesmaili</a:t>
            </a:r>
            <a:r>
              <a:rPr lang="en-US" sz="1600" dirty="0"/>
              <a:t>, </a:t>
            </a:r>
            <a:r>
              <a:rPr lang="en-US" sz="1600" dirty="0" smtClean="0"/>
              <a:t>M. Chen</a:t>
            </a:r>
            <a:r>
              <a:rPr lang="en-US" sz="1600" dirty="0"/>
              <a:t>, and </a:t>
            </a:r>
            <a:r>
              <a:rPr lang="en-US" sz="1600" dirty="0" smtClean="0"/>
              <a:t>H. </a:t>
            </a:r>
            <a:r>
              <a:rPr lang="en-US" sz="1600" dirty="0"/>
              <a:t>Zeng, “Energy-Efficient Timely Transportation of Long-Haul Heavy-Duty Trucks,” </a:t>
            </a:r>
            <a:r>
              <a:rPr lang="en-US" sz="1600" i="1" dirty="0" smtClean="0">
                <a:solidFill>
                  <a:srgbClr val="0000FF"/>
                </a:solidFill>
              </a:rPr>
              <a:t>IEEE TITS</a:t>
            </a:r>
            <a:r>
              <a:rPr lang="en-US" sz="1600" dirty="0" smtClean="0"/>
              <a:t>, </a:t>
            </a:r>
            <a:r>
              <a:rPr lang="en-US" sz="1600" dirty="0"/>
              <a:t>under </a:t>
            </a:r>
            <a:r>
              <a:rPr lang="en-US" sz="1600" dirty="0" smtClean="0"/>
              <a:t>review.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[J3</a:t>
            </a:r>
            <a:r>
              <a:rPr lang="en-US" sz="1600" dirty="0" smtClean="0"/>
              <a:t>] Y. </a:t>
            </a:r>
            <a:r>
              <a:rPr lang="en-US" sz="1600" dirty="0"/>
              <a:t>Zhang, </a:t>
            </a:r>
            <a:r>
              <a:rPr lang="en-US" sz="1600" b="1" dirty="0" smtClean="0"/>
              <a:t>L. </a:t>
            </a:r>
            <a:r>
              <a:rPr lang="en-US" sz="1600" b="1" dirty="0"/>
              <a:t>Deng</a:t>
            </a:r>
            <a:r>
              <a:rPr lang="en-US" sz="1600" dirty="0"/>
              <a:t>, </a:t>
            </a:r>
            <a:r>
              <a:rPr lang="en-US" sz="1600" dirty="0" smtClean="0"/>
              <a:t>M. </a:t>
            </a:r>
            <a:r>
              <a:rPr lang="en-US" sz="1600" dirty="0"/>
              <a:t>Chen, and </a:t>
            </a:r>
            <a:r>
              <a:rPr lang="en-US" sz="1600" dirty="0" smtClean="0"/>
              <a:t>P. Wang</a:t>
            </a:r>
            <a:r>
              <a:rPr lang="en-US" sz="1600" dirty="0"/>
              <a:t>, “Joint Bidding and Geographical Load Balancing for Datacenters: Is Uncertainty a Blessing or a Curse?”, </a:t>
            </a:r>
            <a:r>
              <a:rPr lang="en-US" sz="1600" i="1" dirty="0">
                <a:solidFill>
                  <a:srgbClr val="0000FF"/>
                </a:solidFill>
              </a:rPr>
              <a:t>IEEE/ACM </a:t>
            </a:r>
            <a:r>
              <a:rPr lang="en-US" sz="1600" i="1" dirty="0" err="1" smtClean="0">
                <a:solidFill>
                  <a:srgbClr val="0000FF"/>
                </a:solidFill>
              </a:rPr>
              <a:t>ToN</a:t>
            </a:r>
            <a:r>
              <a:rPr lang="en-US" sz="1600" dirty="0" smtClean="0"/>
              <a:t>, </a:t>
            </a:r>
            <a:r>
              <a:rPr lang="en-US" sz="1600" dirty="0"/>
              <a:t>under review. </a:t>
            </a:r>
          </a:p>
          <a:p>
            <a:r>
              <a:rPr lang="en-US" sz="1600" b="1" dirty="0">
                <a:solidFill>
                  <a:srgbClr val="0000FF"/>
                </a:solidFill>
              </a:rPr>
              <a:t>[J4</a:t>
            </a:r>
            <a:r>
              <a:rPr lang="en-US" sz="1600" dirty="0" smtClean="0"/>
              <a:t>] M. </a:t>
            </a:r>
            <a:r>
              <a:rPr lang="en-US" sz="1600" dirty="0" err="1"/>
              <a:t>Hajiesmaili</a:t>
            </a:r>
            <a:r>
              <a:rPr lang="en-US" sz="1600" dirty="0"/>
              <a:t>, </a:t>
            </a:r>
            <a:r>
              <a:rPr lang="en-US" sz="1600" b="1" dirty="0" smtClean="0"/>
              <a:t>L. </a:t>
            </a:r>
            <a:r>
              <a:rPr lang="en-US" sz="1600" b="1" dirty="0"/>
              <a:t>Deng</a:t>
            </a:r>
            <a:r>
              <a:rPr lang="en-US" sz="1600" dirty="0"/>
              <a:t>, </a:t>
            </a:r>
            <a:r>
              <a:rPr lang="en-US" sz="1600" dirty="0" smtClean="0"/>
              <a:t>M. </a:t>
            </a:r>
            <a:r>
              <a:rPr lang="en-US" sz="1600" dirty="0"/>
              <a:t>Chen, and </a:t>
            </a:r>
            <a:r>
              <a:rPr lang="en-US" sz="1600" dirty="0" smtClean="0"/>
              <a:t>Z. </a:t>
            </a:r>
            <a:r>
              <a:rPr lang="en-US" sz="1600" dirty="0"/>
              <a:t>Li, “Incentivizing Device-to-Device Load Balancing for Cellular Networks: An Online Auction Design,” </a:t>
            </a:r>
            <a:r>
              <a:rPr lang="en-US" sz="1600" i="1" dirty="0">
                <a:solidFill>
                  <a:srgbClr val="0000FF"/>
                </a:solidFill>
              </a:rPr>
              <a:t>IEEE </a:t>
            </a:r>
            <a:r>
              <a:rPr lang="en-US" sz="1600" i="1" dirty="0" smtClean="0">
                <a:solidFill>
                  <a:srgbClr val="0000FF"/>
                </a:solidFill>
              </a:rPr>
              <a:t>JSAC</a:t>
            </a:r>
            <a:r>
              <a:rPr lang="en-US" sz="1600" dirty="0" smtClean="0"/>
              <a:t>, 2017.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[C1]</a:t>
            </a:r>
            <a:r>
              <a:rPr lang="en-US" sz="1600" dirty="0" smtClean="0"/>
              <a:t> </a:t>
            </a:r>
            <a:r>
              <a:rPr lang="en-US" sz="1600" b="1" dirty="0" smtClean="0"/>
              <a:t>L. </a:t>
            </a:r>
            <a:r>
              <a:rPr lang="en-US" sz="1600" b="1" dirty="0"/>
              <a:t>Deng</a:t>
            </a:r>
            <a:r>
              <a:rPr lang="en-US" sz="1600" dirty="0"/>
              <a:t>, </a:t>
            </a:r>
            <a:r>
              <a:rPr lang="en-US" sz="1600" dirty="0" smtClean="0"/>
              <a:t>M. </a:t>
            </a:r>
            <a:r>
              <a:rPr lang="en-US" sz="1600" dirty="0" err="1"/>
              <a:t>Hajiesmaili</a:t>
            </a:r>
            <a:r>
              <a:rPr lang="en-US" sz="1600" dirty="0"/>
              <a:t>, </a:t>
            </a:r>
            <a:r>
              <a:rPr lang="en-US" sz="1600" dirty="0" smtClean="0"/>
              <a:t>M. </a:t>
            </a:r>
            <a:r>
              <a:rPr lang="en-US" sz="1600" dirty="0"/>
              <a:t>Chen, and </a:t>
            </a:r>
            <a:r>
              <a:rPr lang="en-US" sz="1600" dirty="0" smtClean="0"/>
              <a:t>H. </a:t>
            </a:r>
            <a:r>
              <a:rPr lang="en-US" sz="1600" dirty="0"/>
              <a:t>Zeng, “Energy-Efficient Timely Transportation of Long-Haul Heavy-Duty Trucks,” </a:t>
            </a:r>
            <a:r>
              <a:rPr lang="en-US" sz="1600" i="1" dirty="0" smtClean="0">
                <a:solidFill>
                  <a:srgbClr val="0000FF"/>
                </a:solidFill>
              </a:rPr>
              <a:t>ACM e-Energy</a:t>
            </a:r>
            <a:r>
              <a:rPr lang="en-US" sz="1600" dirty="0" smtClean="0"/>
              <a:t>, 2016</a:t>
            </a:r>
            <a:r>
              <a:rPr lang="en-US" sz="1600" dirty="0"/>
              <a:t>. </a:t>
            </a:r>
            <a:r>
              <a:rPr lang="en-US" sz="1600" dirty="0" smtClean="0">
                <a:solidFill>
                  <a:srgbClr val="FF000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Best Paper </a:t>
            </a:r>
            <a:r>
              <a:rPr lang="en-US" sz="1600" b="1" dirty="0" smtClean="0">
                <a:solidFill>
                  <a:srgbClr val="FF0000"/>
                </a:solidFill>
              </a:rPr>
              <a:t>Candidate</a:t>
            </a:r>
            <a:r>
              <a:rPr lang="en-US" sz="16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[C2] </a:t>
            </a:r>
            <a:r>
              <a:rPr lang="en-US" sz="1600" b="1" dirty="0" smtClean="0"/>
              <a:t>L. </a:t>
            </a:r>
            <a:r>
              <a:rPr lang="en-US" sz="1600" b="1" dirty="0"/>
              <a:t>Deng</a:t>
            </a:r>
            <a:r>
              <a:rPr lang="en-US" sz="1600" dirty="0"/>
              <a:t>, </a:t>
            </a:r>
            <a:r>
              <a:rPr lang="en-US" sz="1600" dirty="0" smtClean="0"/>
              <a:t>C. </a:t>
            </a:r>
            <a:r>
              <a:rPr lang="en-US" sz="1600" dirty="0"/>
              <a:t>Wang, </a:t>
            </a:r>
            <a:r>
              <a:rPr lang="en-US" sz="1600" dirty="0" smtClean="0"/>
              <a:t>M. </a:t>
            </a:r>
            <a:r>
              <a:rPr lang="en-US" sz="1600" dirty="0"/>
              <a:t>Chen, and </a:t>
            </a:r>
            <a:r>
              <a:rPr lang="en-US" sz="1600" dirty="0" smtClean="0"/>
              <a:t>S. </a:t>
            </a:r>
            <a:r>
              <a:rPr lang="en-US" sz="1600" dirty="0"/>
              <a:t>Zhao, “Timely Wireless Flows with Arbitrary Traffic Patterns: Capacity Region and Scheduling Algorithms,” </a:t>
            </a:r>
            <a:r>
              <a:rPr lang="en-US" sz="1600" i="1" dirty="0" smtClean="0">
                <a:solidFill>
                  <a:srgbClr val="0000FF"/>
                </a:solidFill>
              </a:rPr>
              <a:t>IEEE INFOCOM</a:t>
            </a:r>
            <a:r>
              <a:rPr lang="en-US" sz="1600" dirty="0" smtClean="0"/>
              <a:t>, 2016. 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[C3] </a:t>
            </a:r>
            <a:r>
              <a:rPr lang="en-US" sz="1600" b="1" dirty="0" smtClean="0"/>
              <a:t>L. </a:t>
            </a:r>
            <a:r>
              <a:rPr lang="en-US" sz="1600" b="1" dirty="0"/>
              <a:t>Deng</a:t>
            </a:r>
            <a:r>
              <a:rPr lang="en-US" sz="1600" dirty="0"/>
              <a:t>, </a:t>
            </a:r>
            <a:r>
              <a:rPr lang="en-US" sz="1600" dirty="0" smtClean="0"/>
              <a:t>Y. </a:t>
            </a:r>
            <a:r>
              <a:rPr lang="en-US" sz="1600" dirty="0"/>
              <a:t>Zhang, </a:t>
            </a:r>
            <a:r>
              <a:rPr lang="en-US" sz="1600" dirty="0" smtClean="0"/>
              <a:t>M. </a:t>
            </a:r>
            <a:r>
              <a:rPr lang="en-US" sz="1600" dirty="0"/>
              <a:t>Chen, </a:t>
            </a:r>
            <a:r>
              <a:rPr lang="en-US" sz="1600" dirty="0" smtClean="0"/>
              <a:t>Z. </a:t>
            </a:r>
            <a:r>
              <a:rPr lang="en-US" sz="1600" dirty="0"/>
              <a:t>Li, </a:t>
            </a:r>
            <a:r>
              <a:rPr lang="en-US" sz="1600" dirty="0" smtClean="0"/>
              <a:t>J. </a:t>
            </a:r>
            <a:r>
              <a:rPr lang="en-US" sz="1600" dirty="0"/>
              <a:t>Lee, </a:t>
            </a:r>
            <a:r>
              <a:rPr lang="en-US" sz="1600" dirty="0" smtClean="0"/>
              <a:t>Y. </a:t>
            </a:r>
            <a:r>
              <a:rPr lang="en-US" sz="1600" dirty="0"/>
              <a:t>Zhang, and </a:t>
            </a:r>
            <a:r>
              <a:rPr lang="en-US" sz="1600" dirty="0" smtClean="0"/>
              <a:t>L. </a:t>
            </a:r>
            <a:r>
              <a:rPr lang="en-US" sz="1600" dirty="0"/>
              <a:t>Song, “Device-to-Device Load Balancing for Cellular Networks,” </a:t>
            </a:r>
            <a:r>
              <a:rPr lang="en-US" sz="1600" i="1" dirty="0" smtClean="0">
                <a:solidFill>
                  <a:srgbClr val="0000FF"/>
                </a:solidFill>
              </a:rPr>
              <a:t>IEEE MASS</a:t>
            </a:r>
            <a:r>
              <a:rPr lang="en-US" sz="1600" dirty="0" smtClean="0"/>
              <a:t>, 2015</a:t>
            </a:r>
            <a:r>
              <a:rPr lang="en-US" sz="1600" dirty="0"/>
              <a:t>. 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[C4] </a:t>
            </a:r>
            <a:r>
              <a:rPr lang="en-US" sz="1600" dirty="0" smtClean="0"/>
              <a:t>Y. Zhang,</a:t>
            </a:r>
            <a:r>
              <a:rPr lang="en-US" sz="1600" dirty="0"/>
              <a:t> </a:t>
            </a:r>
            <a:r>
              <a:rPr lang="en-US" sz="1600" b="1" dirty="0" smtClean="0"/>
              <a:t>L. </a:t>
            </a:r>
            <a:r>
              <a:rPr lang="en-US" sz="1600" b="1" dirty="0"/>
              <a:t>Deng</a:t>
            </a:r>
            <a:r>
              <a:rPr lang="en-US" sz="1600" dirty="0"/>
              <a:t>, </a:t>
            </a:r>
            <a:r>
              <a:rPr lang="en-US" sz="1600" dirty="0" smtClean="0"/>
              <a:t>M. </a:t>
            </a:r>
            <a:r>
              <a:rPr lang="en-US" sz="1600" dirty="0"/>
              <a:t>Chen, and </a:t>
            </a:r>
            <a:r>
              <a:rPr lang="en-US" sz="1600" dirty="0" smtClean="0"/>
              <a:t>P. </a:t>
            </a:r>
            <a:r>
              <a:rPr lang="en-US" sz="1600" dirty="0"/>
              <a:t>Wang, “Joint Bidding and Geographical Load Balancing for Datacenters: Is Uncertainty a Blessing or a Curse?”, </a:t>
            </a:r>
            <a:r>
              <a:rPr lang="en-US" sz="1600" i="1" dirty="0" smtClean="0">
                <a:solidFill>
                  <a:srgbClr val="0000FF"/>
                </a:solidFill>
              </a:rPr>
              <a:t>IEEE </a:t>
            </a:r>
            <a:r>
              <a:rPr lang="en-US" sz="1600" i="1" dirty="0">
                <a:solidFill>
                  <a:srgbClr val="0000FF"/>
                </a:solidFill>
              </a:rPr>
              <a:t>INFOCOM</a:t>
            </a:r>
            <a:r>
              <a:rPr lang="en-US" sz="1600" dirty="0"/>
              <a:t>, </a:t>
            </a:r>
            <a:r>
              <a:rPr lang="en-US" sz="1600" dirty="0" smtClean="0"/>
              <a:t>2017.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[C5] </a:t>
            </a:r>
            <a:r>
              <a:rPr lang="en-US" sz="1600" dirty="0" smtClean="0"/>
              <a:t>P. </a:t>
            </a:r>
            <a:r>
              <a:rPr lang="en-US" sz="1600" dirty="0"/>
              <a:t>Wang, </a:t>
            </a:r>
            <a:r>
              <a:rPr lang="en-US" sz="1600" dirty="0" smtClean="0"/>
              <a:t>Y. </a:t>
            </a:r>
            <a:r>
              <a:rPr lang="en-US" sz="1600" dirty="0"/>
              <a:t>Zhang, </a:t>
            </a:r>
            <a:r>
              <a:rPr lang="en-US" sz="1600" b="1" dirty="0" smtClean="0"/>
              <a:t>L. </a:t>
            </a:r>
            <a:r>
              <a:rPr lang="en-US" sz="1600" b="1" dirty="0"/>
              <a:t>Deng</a:t>
            </a:r>
            <a:r>
              <a:rPr lang="en-US" sz="1600" dirty="0"/>
              <a:t>, </a:t>
            </a:r>
            <a:r>
              <a:rPr lang="en-US" sz="1600" dirty="0" smtClean="0"/>
              <a:t>M. </a:t>
            </a:r>
            <a:r>
              <a:rPr lang="en-US" sz="1600" dirty="0"/>
              <a:t>Chen, and </a:t>
            </a:r>
            <a:r>
              <a:rPr lang="en-US" sz="1600" dirty="0" smtClean="0"/>
              <a:t>X. </a:t>
            </a:r>
            <a:r>
              <a:rPr lang="en-US" sz="1600" dirty="0"/>
              <a:t>Liu, “Second Chance Works Out Better: Saving More for Data </a:t>
            </a:r>
            <a:r>
              <a:rPr lang="en-US" sz="1600" dirty="0" smtClean="0"/>
              <a:t>Center </a:t>
            </a:r>
            <a:r>
              <a:rPr lang="en-US" sz="1600" dirty="0"/>
              <a:t>Operator in Open Energy Market,” </a:t>
            </a:r>
            <a:r>
              <a:rPr lang="en-US" sz="1600" i="1" dirty="0" smtClean="0">
                <a:solidFill>
                  <a:srgbClr val="0000FF"/>
                </a:solidFill>
              </a:rPr>
              <a:t>CISS</a:t>
            </a:r>
            <a:r>
              <a:rPr lang="en-US" sz="1600" dirty="0"/>
              <a:t>, </a:t>
            </a:r>
            <a:r>
              <a:rPr lang="en-US" sz="1600" dirty="0" smtClean="0"/>
              <a:t>2016</a:t>
            </a:r>
            <a:r>
              <a:rPr lang="en-US" sz="1600" dirty="0"/>
              <a:t>.  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b="1" dirty="0">
                <a:solidFill>
                  <a:srgbClr val="FF0000"/>
                </a:solidFill>
              </a:rPr>
              <a:t>Invited Paper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4572000"/>
            <a:ext cx="7543800" cy="533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Attempt Towards Provisioning Delay-Constrained Services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Delay-Constrained Transportation</a:t>
            </a:r>
          </a:p>
          <a:p>
            <a:pPr lvl="1"/>
            <a:r>
              <a:rPr lang="en-US" dirty="0" smtClean="0"/>
              <a:t>Energy-efficient timely transportation of long-haul heavy-duty trucks</a:t>
            </a:r>
          </a:p>
          <a:p>
            <a:r>
              <a:rPr lang="en-US" dirty="0" smtClean="0"/>
              <a:t>Delay-Constrained Communications</a:t>
            </a:r>
          </a:p>
          <a:p>
            <a:pPr lvl="1"/>
            <a:r>
              <a:rPr lang="en-US" dirty="0" smtClean="0"/>
              <a:t>Timely wireless flow with general traffic patterns: capacity region and scheduling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Awards </a:t>
            </a:r>
            <a:r>
              <a:rPr lang="en-US" dirty="0"/>
              <a:t>During My PhD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Best Paper Award Candidate, </a:t>
            </a:r>
            <a:r>
              <a:rPr lang="en-US" dirty="0" smtClean="0"/>
              <a:t>ACM e-Energy, 2016</a:t>
            </a:r>
          </a:p>
          <a:p>
            <a:r>
              <a:rPr lang="en-US" dirty="0">
                <a:solidFill>
                  <a:srgbClr val="0000FF"/>
                </a:solidFill>
              </a:rPr>
              <a:t>Travel Grant, </a:t>
            </a:r>
            <a:r>
              <a:rPr lang="en-US" dirty="0" smtClean="0"/>
              <a:t>ACM e-Energy, 2016</a:t>
            </a:r>
          </a:p>
          <a:p>
            <a:r>
              <a:rPr lang="en-US" dirty="0">
                <a:solidFill>
                  <a:srgbClr val="0000FF"/>
                </a:solidFill>
              </a:rPr>
              <a:t>Best Paper Award, </a:t>
            </a:r>
            <a:r>
              <a:rPr lang="en-US" dirty="0"/>
              <a:t>International </a:t>
            </a:r>
            <a:r>
              <a:rPr lang="en-US" dirty="0" smtClean="0"/>
              <a:t>Doctoral </a:t>
            </a:r>
            <a:r>
              <a:rPr lang="en-US" dirty="0" err="1" smtClean="0"/>
              <a:t>Forum@Tsinghua</a:t>
            </a:r>
            <a:r>
              <a:rPr lang="en-US" dirty="0" smtClean="0"/>
              <a:t> University, 2015</a:t>
            </a:r>
          </a:p>
          <a:p>
            <a:pPr lvl="1"/>
            <a:r>
              <a:rPr lang="en-US" dirty="0" smtClean="0"/>
              <a:t>I presented our IEEE MASS 2015 paper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Outstanding TA Award</a:t>
            </a:r>
            <a:r>
              <a:rPr lang="en-US" dirty="0"/>
              <a:t>, </a:t>
            </a:r>
            <a:r>
              <a:rPr lang="en-US" dirty="0" smtClean="0"/>
              <a:t>IE@CUHK, 2014&amp;2015</a:t>
            </a:r>
          </a:p>
          <a:p>
            <a:r>
              <a:rPr lang="en-US" dirty="0">
                <a:solidFill>
                  <a:srgbClr val="FF0000"/>
                </a:solidFill>
              </a:rPr>
              <a:t>Overseas Research Attachment </a:t>
            </a:r>
            <a:r>
              <a:rPr lang="en-US" dirty="0" err="1" smtClean="0">
                <a:solidFill>
                  <a:srgbClr val="FF0000"/>
                </a:solidFill>
              </a:rPr>
              <a:t>Programme</a:t>
            </a:r>
            <a:r>
              <a:rPr lang="en-US" dirty="0" smtClean="0">
                <a:solidFill>
                  <a:srgbClr val="FF0000"/>
                </a:solidFill>
              </a:rPr>
              <a:t> (ORAP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, CUHK, </a:t>
            </a:r>
            <a:r>
              <a:rPr lang="en-US" dirty="0" smtClean="0"/>
              <a:t>2015</a:t>
            </a:r>
          </a:p>
          <a:p>
            <a:pPr lvl="1"/>
            <a:r>
              <a:rPr lang="en-US" dirty="0" smtClean="0"/>
              <a:t>Support my visit to Purdue University in 2015</a:t>
            </a:r>
          </a:p>
          <a:p>
            <a:r>
              <a:rPr lang="en-US" dirty="0">
                <a:solidFill>
                  <a:srgbClr val="FF0000"/>
                </a:solidFill>
              </a:rPr>
              <a:t>Kam Ngan Stock Exchange </a:t>
            </a:r>
            <a:r>
              <a:rPr lang="en-US" dirty="0" smtClean="0">
                <a:solidFill>
                  <a:srgbClr val="FF0000"/>
                </a:solidFill>
              </a:rPr>
              <a:t>Scholarship</a:t>
            </a:r>
            <a:r>
              <a:rPr lang="en-US" dirty="0" smtClean="0"/>
              <a:t>, CUHK, 2016</a:t>
            </a:r>
          </a:p>
          <a:p>
            <a:pPr lvl="1"/>
            <a:r>
              <a:rPr lang="en-US" dirty="0" smtClean="0"/>
              <a:t>Nominated </a:t>
            </a:r>
            <a:r>
              <a:rPr lang="en-US" dirty="0"/>
              <a:t>by the Faculty of </a:t>
            </a:r>
            <a:r>
              <a:rPr lang="en-US" dirty="0" smtClean="0"/>
              <a:t>Engineering, </a:t>
            </a:r>
            <a:r>
              <a:rPr lang="en-US" dirty="0"/>
              <a:t>for students with outstanding </a:t>
            </a:r>
            <a:r>
              <a:rPr lang="en-US" dirty="0" smtClean="0"/>
              <a:t>GPA and academic </a:t>
            </a:r>
            <a:r>
              <a:rPr lang="en-US" dirty="0"/>
              <a:t>merit</a:t>
            </a: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CUHK Golden Jubilee PGD Scholarship</a:t>
            </a:r>
            <a:r>
              <a:rPr lang="en-US" dirty="0"/>
              <a:t>, </a:t>
            </a:r>
            <a:r>
              <a:rPr lang="en-US" dirty="0" smtClean="0"/>
              <a:t>CUHK, 2015</a:t>
            </a:r>
          </a:p>
          <a:p>
            <a:pPr lvl="1"/>
            <a:r>
              <a:rPr lang="en-US" dirty="0"/>
              <a:t>Nominated by the Faculty of </a:t>
            </a:r>
            <a:r>
              <a:rPr lang="en-US" dirty="0" smtClean="0"/>
              <a:t>Engineering, for students with </a:t>
            </a:r>
            <a:r>
              <a:rPr lang="en-US" dirty="0"/>
              <a:t>outstanding </a:t>
            </a:r>
            <a:r>
              <a:rPr lang="en-US" dirty="0" smtClean="0"/>
              <a:t>GPA and academic </a:t>
            </a:r>
            <a:r>
              <a:rPr lang="en-US" dirty="0"/>
              <a:t>merit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6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>
            <a:normAutofit/>
          </a:bodyPr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500" b="0" dirty="0"/>
              <a:t>Lei Deng (dl013@ie.cuhk.edu.hk)</a:t>
            </a:r>
            <a:br>
              <a:rPr lang="en-US" sz="2500" b="0" dirty="0"/>
            </a:br>
            <a:r>
              <a:rPr lang="en-US" sz="2500" b="0" dirty="0">
                <a:hlinkClick r:id="rId2"/>
              </a:rPr>
              <a:t>http://personal.ie.cuhk.edu.hk/~dl013</a:t>
            </a:r>
            <a:r>
              <a:rPr lang="en-US" sz="2500" b="0" dirty="0" smtClean="0">
                <a:hlinkClick r:id="rId2"/>
              </a:rPr>
              <a:t>/</a:t>
            </a:r>
            <a:r>
              <a:rPr lang="en-US" sz="2500" b="0" dirty="0" smtClean="0"/>
              <a:t> </a:t>
            </a:r>
            <a:endParaRPr lang="en-US" sz="25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13525"/>
            <a:ext cx="2133600" cy="2444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1167" y="469082"/>
            <a:ext cx="83820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Energy-efficient T</a:t>
            </a:r>
            <a:r>
              <a:rPr lang="en-US" dirty="0" smtClean="0"/>
              <a:t>imely </a:t>
            </a:r>
            <a:r>
              <a:rPr lang="en-US" dirty="0"/>
              <a:t>T</a:t>
            </a:r>
            <a:r>
              <a:rPr lang="en-US" dirty="0" smtClean="0"/>
              <a:t>ransportation </a:t>
            </a:r>
            <a:r>
              <a:rPr lang="en-US" dirty="0"/>
              <a:t>of </a:t>
            </a:r>
            <a:r>
              <a:rPr lang="en-US" dirty="0" smtClean="0"/>
              <a:t>Long-haul Heavy-duty Trucks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26690" y="5029200"/>
            <a:ext cx="7848600" cy="147104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b="1" dirty="0" smtClean="0"/>
              <a:t>Lei </a:t>
            </a:r>
            <a:r>
              <a:rPr lang="en-US" sz="2000" b="1" dirty="0"/>
              <a:t>Deng</a:t>
            </a:r>
            <a:r>
              <a:rPr lang="en-US" sz="2000" dirty="0"/>
              <a:t>, Mohammad H. </a:t>
            </a:r>
            <a:r>
              <a:rPr lang="en-US" sz="2000" dirty="0" err="1"/>
              <a:t>Hajiesmaili</a:t>
            </a:r>
            <a:r>
              <a:rPr lang="en-US" sz="2000" dirty="0"/>
              <a:t>, </a:t>
            </a:r>
            <a:r>
              <a:rPr lang="en-US" sz="2000" dirty="0" err="1"/>
              <a:t>Minghua</a:t>
            </a:r>
            <a:r>
              <a:rPr lang="en-US" sz="2000" dirty="0"/>
              <a:t> Chen, and </a:t>
            </a:r>
            <a:r>
              <a:rPr lang="en-US" sz="2000" dirty="0" err="1"/>
              <a:t>Haibo</a:t>
            </a:r>
            <a:r>
              <a:rPr lang="en-US" sz="2000" dirty="0"/>
              <a:t> Zeng, </a:t>
            </a:r>
            <a:endParaRPr lang="en-US" sz="2000" dirty="0" smtClean="0"/>
          </a:p>
          <a:p>
            <a:pPr algn="l"/>
            <a:r>
              <a:rPr lang="en-US" sz="2000" dirty="0" smtClean="0"/>
              <a:t>“</a:t>
            </a:r>
            <a:r>
              <a:rPr lang="en-US" sz="2000" dirty="0"/>
              <a:t>Energy-Efficient Timely Transportation of Long-Haul Heavy-Duty Trucks,” </a:t>
            </a:r>
            <a:endParaRPr lang="en-US" sz="2000" dirty="0" smtClean="0"/>
          </a:p>
          <a:p>
            <a:pPr algn="l"/>
            <a:r>
              <a:rPr lang="en-US" sz="2000" dirty="0" smtClean="0"/>
              <a:t>in </a:t>
            </a:r>
            <a:r>
              <a:rPr lang="en-US" sz="2000" dirty="0"/>
              <a:t>Proc. ACM </a:t>
            </a:r>
            <a:r>
              <a:rPr lang="en-US" sz="2000" dirty="0" smtClean="0"/>
              <a:t>e-Energy, </a:t>
            </a:r>
            <a:r>
              <a:rPr lang="en-US" sz="2000" dirty="0"/>
              <a:t>June 2016. </a:t>
            </a:r>
            <a:r>
              <a:rPr lang="en-US" sz="2000" dirty="0" smtClean="0"/>
              <a:t> (</a:t>
            </a:r>
            <a:r>
              <a:rPr lang="en-US" sz="2000" b="1" dirty="0">
                <a:solidFill>
                  <a:srgbClr val="FF0000"/>
                </a:solidFill>
              </a:rPr>
              <a:t>Best Paper Candidate</a:t>
            </a:r>
            <a:r>
              <a:rPr lang="en-US" sz="2000" dirty="0" smtClean="0"/>
              <a:t>)</a:t>
            </a:r>
          </a:p>
          <a:p>
            <a:pPr algn="l"/>
            <a:r>
              <a:rPr lang="en-US" sz="2000" dirty="0" smtClean="0"/>
              <a:t>(under review in IEEE </a:t>
            </a:r>
            <a:r>
              <a:rPr lang="en-US" sz="2000" dirty="0"/>
              <a:t>Transactions on Intelligent Transportation </a:t>
            </a:r>
            <a:r>
              <a:rPr lang="en-US" sz="2000" dirty="0" smtClean="0"/>
              <a:t>Systems (TITS))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13525"/>
            <a:ext cx="2133600" cy="24447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https://lh4.googleusercontent.com/TA2T1C5XxIRqvQG4ccMS4SbyNimvHVluqIcyjx5ecLmcTMiaqo3Tf5HIHBk8x8Ken5QFZbk=w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84" y="2489290"/>
            <a:ext cx="2329323" cy="16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ghua 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92492"/>
            <a:ext cx="137159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otograph of Haibo Ze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301" y="2303726"/>
            <a:ext cx="1526198" cy="20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4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Heavy-Duty Trucks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2" descr="File:Kenworth tru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7" y="1676400"/>
            <a:ext cx="4247683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9116" y="4709319"/>
            <a:ext cx="3638084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 typical tractor-trailer truck today,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also </a:t>
            </a:r>
            <a:r>
              <a:rPr lang="en-US" dirty="0">
                <a:solidFill>
                  <a:schemeClr val="bg1"/>
                </a:solidFill>
              </a:rPr>
              <a:t>known as </a:t>
            </a:r>
            <a:r>
              <a:rPr lang="en-US" dirty="0" smtClean="0">
                <a:solidFill>
                  <a:schemeClr val="bg1"/>
                </a:solidFill>
              </a:rPr>
              <a:t>an </a:t>
            </a:r>
            <a:r>
              <a:rPr lang="en-US" dirty="0">
                <a:solidFill>
                  <a:schemeClr val="bg1"/>
                </a:solidFill>
              </a:rPr>
              <a:t>"18-wheeler" 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Wikipedia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ot.to autonomous truck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4107091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9600" y="4709319"/>
            <a:ext cx="43434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An </a:t>
            </a:r>
            <a:r>
              <a:rPr lang="en-US" b="1" dirty="0" smtClean="0">
                <a:solidFill>
                  <a:srgbClr val="FF0000"/>
                </a:solidFill>
              </a:rPr>
              <a:t>autonomous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truck tomorrow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 smtClean="0">
                <a:solidFill>
                  <a:schemeClr val="bg1"/>
                </a:solidFill>
                <a:hlinkClick r:id="rId6"/>
              </a:rPr>
              <a:t>Otto</a:t>
            </a:r>
            <a:r>
              <a:rPr lang="en-US" dirty="0" smtClean="0">
                <a:solidFill>
                  <a:schemeClr val="bg1"/>
                </a:solidFill>
              </a:rPr>
              <a:t>; A start-up founded by Google engineers and acquired by Uber; ranked </a:t>
            </a:r>
            <a:r>
              <a:rPr lang="en-US" dirty="0">
                <a:solidFill>
                  <a:srgbClr val="FF0000"/>
                </a:solidFill>
              </a:rPr>
              <a:t>2nd</a:t>
            </a:r>
            <a:r>
              <a:rPr lang="en-US" dirty="0">
                <a:solidFill>
                  <a:schemeClr val="bg1"/>
                </a:solidFill>
              </a:rPr>
              <a:t> in the 10 </a:t>
            </a:r>
            <a:r>
              <a:rPr lang="en-US" dirty="0" smtClean="0">
                <a:solidFill>
                  <a:schemeClr val="bg1"/>
                </a:solidFill>
              </a:rPr>
              <a:t>Breakthrough Technologies </a:t>
            </a:r>
            <a:r>
              <a:rPr lang="en-US" dirty="0">
                <a:solidFill>
                  <a:schemeClr val="bg1"/>
                </a:solidFill>
              </a:rPr>
              <a:t>in 2017 by </a:t>
            </a:r>
            <a:r>
              <a:rPr lang="en-US" dirty="0">
                <a:solidFill>
                  <a:schemeClr val="bg1"/>
                </a:solidFill>
                <a:hlinkClick r:id="rId7"/>
              </a:rPr>
              <a:t>MIT Technology Review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764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Trucking Industry: A Top-20 Economy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Freight revenue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: $726B in 2015 (</a:t>
            </a:r>
            <a:r>
              <a:rPr lang="en-US" sz="2800" dirty="0" smtClean="0">
                <a:solidFill>
                  <a:srgbClr val="0000FF"/>
                </a:solidFill>
              </a:rPr>
              <a:t>2.3x of Hong Kong GDP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reight tonnage</a:t>
            </a:r>
            <a:r>
              <a:rPr lang="en-US" sz="2800" baseline="30000" dirty="0" smtClean="0"/>
              <a:t>1</a:t>
            </a:r>
            <a:r>
              <a:rPr lang="en-US" sz="2800" dirty="0" smtClean="0"/>
              <a:t>: 10B (70% of all freight), 2015</a:t>
            </a:r>
          </a:p>
          <a:p>
            <a:r>
              <a:rPr lang="en-US" sz="2800" dirty="0" smtClean="0"/>
              <a:t>Number of heavy-duty truck drivers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: 1.8M,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867" y="5934670"/>
            <a:ext cx="5486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 1: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ATA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American Trucking Trends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2016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Source 2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Bureau of Labor Statistics</a:t>
            </a:r>
            <a:r>
              <a:rPr lang="en-US" dirty="0">
                <a:solidFill>
                  <a:schemeClr val="bg1"/>
                </a:solidFill>
              </a:rPr>
              <a:t>,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U.S</a:t>
            </a:r>
            <a:r>
              <a:rPr lang="en-US" dirty="0">
                <a:solidFill>
                  <a:schemeClr val="bg1"/>
                </a:solidFill>
              </a:rPr>
              <a:t>. Department of </a:t>
            </a:r>
            <a:r>
              <a:rPr lang="en-US" dirty="0" smtClean="0">
                <a:solidFill>
                  <a:schemeClr val="bg1"/>
                </a:solidFill>
              </a:rPr>
              <a:t>Labor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1045" y="6324600"/>
            <a:ext cx="343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GDP Rank 2015, Source: 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Wikipedia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12991" y="1202168"/>
            <a:ext cx="2590800" cy="5194166"/>
            <a:chOff x="6112991" y="1202168"/>
            <a:chExt cx="2590800" cy="519416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2991" y="1202168"/>
              <a:ext cx="2523116" cy="5046232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6112991" y="5257799"/>
              <a:ext cx="2590800" cy="113853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79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Greening Heavy-Duty Trucks </a:t>
            </a:r>
            <a:r>
              <a:rPr lang="en-US" dirty="0"/>
              <a:t>I</a:t>
            </a:r>
            <a:r>
              <a:rPr lang="en-US" dirty="0" smtClean="0"/>
              <a:t>s Relevant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1973336"/>
            <a:ext cx="4298899" cy="3276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81200"/>
            <a:ext cx="3733800" cy="32687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43000" y="545719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Transportation energy use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(US 2013, source: US DOE)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8200" y="5449669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Operational costs of trucking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(US 2014, source: American Transportation Research Institute) </a:t>
            </a:r>
          </a:p>
        </p:txBody>
      </p:sp>
    </p:spTree>
    <p:extLst>
      <p:ext uri="{BB962C8B-B14F-4D97-AF65-F5344CB8AC3E}">
        <p14:creationId xmlns:p14="http://schemas.microsoft.com/office/powerpoint/2010/main" val="18838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44542&quot;&gt;&lt;property id=&quot;20148&quot; value=&quot;5&quot;/&gt;&lt;property id=&quot;20300&quot; value=&quot;Slide 4 - &amp;quot; Existing Approaches: Explore only a Limited Design Space&amp;quot;&quot;/&gt;&lt;property id=&quot;20307&quot; value=&quot;444&quot;/&gt;&lt;/object&gt;&lt;object type=&quot;3&quot; unique_id=&quot;44574&quot;&gt;&lt;property id=&quot;20148&quot; value=&quot;5&quot;/&gt;&lt;property id=&quot;20300&quot; value=&quot;Slide 20 - &amp;quot;Internet Experiment&amp;quot;&quot;/&gt;&lt;property id=&quot;20307&quot; value=&quot;486&quot;/&gt;&lt;/object&gt;&lt;object type=&quot;3&quot; unique_id=&quot;44576&quot;&gt;&lt;property id=&quot;20148&quot; value=&quot;5&quot;/&gt;&lt;property id=&quot;20300&quot; value=&quot;Slide 21 - &amp;quot;Celerity Outperform Existing Solutions&amp;quot;&quot;/&gt;&lt;property id=&quot;20307&quot; value=&quot;513&quot;/&gt;&lt;/object&gt;&lt;object type=&quot;3&quot; unique_id=&quot;44578&quot;&gt;&lt;property id=&quot;20148&quot; value=&quot;5&quot;/&gt;&lt;property id=&quot;20300&quot; value=&quot;Slide 23 - &amp;quot;Queuing Delay and Loss Rate from Node A to Other Nodes&amp;quot;&quot;/&gt;&lt;property id=&quot;20307&quot; value=&quot;515&quot;/&gt;&lt;/object&gt;&lt;object type=&quot;3&quot; unique_id=&quot;44581&quot;&gt;&lt;property id=&quot;20148&quot; value=&quot;5&quot;/&gt;&lt;property id=&quot;20300&quot; value=&quot;Slide 27 - &amp;quot;Conclusions&amp;quot;&quot;/&gt;&lt;property id=&quot;20307&quot; value=&quot;489&quot;/&gt;&lt;/object&gt;&lt;object type=&quot;3&quot; unique_id=&quot;44694&quot;&gt;&lt;property id=&quot;20148&quot; value=&quot;5&quot;/&gt;&lt;property id=&quot;20300&quot; value=&quot;Slide 6 - &amp;quot;Our Contributions&amp;quot;&quot;/&gt;&lt;property id=&quot;20307&quot; value=&quot;542&quot;/&gt;&lt;/object&gt;&lt;object type=&quot;3&quot; unique_id=&quot;44695&quot;&gt;&lt;property id=&quot;20148&quot; value=&quot;5&quot;/&gt;&lt;property id=&quot;20300&quot; value=&quot;Slide 8 - &amp;quot;New Overlay-Link Rate Based Formulation&amp;quot;&quot;/&gt;&lt;property id=&quot;20307&quot; value=&quot;545&quot;/&gt;&lt;/object&gt;&lt;object type=&quot;3&quot; unique_id=&quot;44697&quot;&gt;&lt;property id=&quot;20148&quot; value=&quot;5&quot;/&gt;&lt;property id=&quot;20300&quot; value=&quot;Slide 14 - &amp;quot;Distributed Algorithm to Optimize c1, …, cM &amp;quot;&quot;/&gt;&lt;property id=&quot;20307&quot; value=&quot;551&quot;/&gt;&lt;/object&gt;&lt;object type=&quot;3&quot; unique_id=&quot;44982&quot;&gt;&lt;property id=&quot;20148&quot; value=&quot;5&quot;/&gt;&lt;property id=&quot;20300&quot; value=&quot;Slide 28 - &amp;quot;Thank you&amp;quot;&quot;/&gt;&lt;property id=&quot;20307&quot; value=&quot;573&quot;/&gt;&lt;/object&gt;&lt;object type=&quot;3&quot; unique_id=&quot;46249&quot;&gt;&lt;property id=&quot;20148&quot; value=&quot;5&quot;/&gt;&lt;property id=&quot;20300&quot; value=&quot;Slide 10 - &amp;quot;Architectural Insights&amp;quot;&quot;/&gt;&lt;property id=&quot;20307&quot; value=&quot;576&quot;/&gt;&lt;/object&gt;&lt;object type=&quot;3&quot; unique_id=&quot;46626&quot;&gt;&lt;property id=&quot;20148&quot; value=&quot;5&quot;/&gt;&lt;property id=&quot;20300&quot; value=&quot;Slide 24 - &amp;quot;Compare Celerity with Skype&amp;quot;&quot;/&gt;&lt;property id=&quot;20307&quot; value=&quot;585&quot;/&gt;&lt;/object&gt;&lt;object type=&quot;3&quot; unique_id=&quot;46627&quot;&gt;&lt;property id=&quot;20148&quot; value=&quot;5&quot;/&gt;&lt;property id=&quot;20300&quot; value=&quot;Slide 25 - &amp;quot;Skype’s Results&amp;quot;&quot;/&gt;&lt;property id=&quot;20307&quot; value=&quot;586&quot;/&gt;&lt;/object&gt;&lt;object type=&quot;3&quot; unique_id=&quot;46628&quot;&gt;&lt;property id=&quot;20148&quot; value=&quot;5&quot;/&gt;&lt;property id=&quot;20300&quot; value=&quot;Slide 26 - &amp;quot;Celerity’s Result&amp;quot;&quot;/&gt;&lt;property id=&quot;20307&quot; value=&quot;587&quot;/&gt;&lt;/object&gt;&lt;object type=&quot;3&quot; unique_id=&quot;46793&quot;&gt;&lt;property id=&quot;20148&quot; value=&quot;5&quot;/&gt;&lt;property id=&quot;20300&quot; value=&quot;Slide 3 - &amp;quot;Network Transmission Is the Key Challenge&amp;quot;&quot;/&gt;&lt;property id=&quot;20307&quot; value=&quot;592&quot;/&gt;&lt;/object&gt;&lt;object type=&quot;3&quot; unique_id=&quot;47600&quot;&gt;&lt;property id=&quot;20148&quot; value=&quot;5&quot;/&gt;&lt;property id=&quot;20300&quot; value=&quot;Slide 40 - &amp;quot;Previous Research on Peer-Assisted Multicast: UMP2P(CPSLC08), MutualCast(LCZ07)&amp;quot;&quot;/&gt;&lt;property id=&quot;20307&quot; value=&quot;595&quot;/&gt;&lt;/object&gt;&lt;object type=&quot;3&quot; unique_id=&quot;47601&quot;&gt;&lt;property id=&quot;20148&quot; value=&quot;5&quot;/&gt;&lt;property id=&quot;20300&quot; value=&quot;Slide 41 - &amp;quot;Overview of The Celerity Solution&amp;quot;&quot;/&gt;&lt;property id=&quot;20307&quot; value=&quot;596&quot;/&gt;&lt;/object&gt;&lt;object type=&quot;3&quot; unique_id=&quot;47602&quot;&gt;&lt;property id=&quot;20148&quot; value=&quot;5&quot;/&gt;&lt;property id=&quot;20300&quot; value=&quot;Slide 42 - &amp;quot;Delay-Limited Throughput&amp;quot;&quot;/&gt;&lt;property id=&quot;20307&quot; value=&quot;597&quot;/&gt;&lt;/object&gt;&lt;object type=&quot;3&quot; unique_id=&quot;47603&quot;&gt;&lt;property id=&quot;20148&quot; value=&quot;5&quot;/&gt;&lt;property id=&quot;20300&quot; value=&quot;Slide 43 - &amp;quot;Loss Rate Measurement&amp;quot;&quot;/&gt;&lt;property id=&quot;20307&quot; value=&quot;598&quot;/&gt;&lt;/object&gt;&lt;object type=&quot;3&quot; unique_id=&quot;47604&quot;&gt;&lt;property id=&quot;20148&quot; value=&quot;5&quot;/&gt;&lt;property id=&quot;20300&quot; value=&quot;Slide 44 - &amp;quot;Queuing Delay Measurement&amp;quot;&quot;/&gt;&lt;property id=&quot;20307&quot; value=&quot;599&quot;/&gt;&lt;/object&gt;&lt;object type=&quot;3&quot; unique_id=&quot;47605&quot;&gt;&lt;property id=&quot;20148&quot; value=&quot;5&quot;/&gt;&lt;property id=&quot;20300&quot; value=&quot;Slide 45 - &amp;quot;Each Peer Runs Link Rate Control Algorithm Locally&amp;quot;&quot;/&gt;&lt;property id=&quot;20307&quot; value=&quot;600&quot;/&gt;&lt;/object&gt;&lt;object type=&quot;3&quot; unique_id=&quot;47606&quot;&gt;&lt;property id=&quot;20148&quot; value=&quot;5&quot;/&gt;&lt;property id=&quot;20300&quot; value=&quot;Slide 46 - &amp;quot;Calculating RTT of Each Connection&amp;quot;&quot;/&gt;&lt;property id=&quot;20307&quot; value=&quot;601&quot;/&gt;&lt;/object&gt;&lt;object type=&quot;3&quot; unique_id=&quot;47609&quot;&gt;&lt;property id=&quot;20148&quot; value=&quot;5&quot;/&gt;&lt;property id=&quot;20300&quot; value=&quot;Slide 47 - &amp;quot;Greedy Tree Packing Algorithm: Pack 2-hop Delay Constraint Trees Which Can Achieve The Delay-Limited Throughput&amp;quot;&quot;/&gt;&lt;property id=&quot;20307&quot; value=&quot;604&quot;/&gt;&lt;/object&gt;&lt;object type=&quot;3&quot; unique_id=&quot;47611&quot;&gt;&lt;property id=&quot;20148&quot; value=&quot;5&quot;/&gt;&lt;property id=&quot;20300&quot; value=&quot;Slide 48 - &amp;quot;Each Peer Implements Network Coding Locally&amp;quot;&quot;/&gt;&lt;property id=&quot;20307&quot; value=&quot;606&quot;/&gt;&lt;/object&gt;&lt;object type=&quot;3&quot; unique_id=&quot;47612&quot;&gt;&lt;property id=&quot;20148&quot; value=&quot;5&quot;/&gt;&lt;property id=&quot;20300&quot; value=&quot;Slide 49 - &amp;quot;Quick Start&amp;quot;&quot;/&gt;&lt;property id=&quot;20307&quot; value=&quot;607&quot;/&gt;&lt;/object&gt;&lt;object type=&quot;3&quot; unique_id=&quot;47613&quot;&gt;&lt;property id=&quot;20148&quot; value=&quot;5&quot;/&gt;&lt;property id=&quot;20300&quot; value=&quot;Slide 50 - &amp;quot;Outlines&amp;quot;&quot;/&gt;&lt;property id=&quot;20307&quot; value=&quot;608&quot;/&gt;&lt;/object&gt;&lt;object type=&quot;3&quot; unique_id=&quot;47615&quot;&gt;&lt;property id=&quot;20148&quot; value=&quot;5&quot;/&gt;&lt;property id=&quot;20300&quot; value=&quot;Slide 51 - &amp;quot;Outlines&amp;quot;&quot;/&gt;&lt;property id=&quot;20307&quot; value=&quot;610&quot;/&gt;&lt;/object&gt;&lt;object type=&quot;3&quot; unique_id=&quot;47616&quot;&gt;&lt;property id=&quot;20148&quot; value=&quot;5&quot;/&gt;&lt;property id=&quot;20300&quot; value=&quot;Slide 52 - &amp;quot;Overview of The Celerity Solution&amp;quot;&quot;/&gt;&lt;property id=&quot;20307&quot; value=&quot;611&quot;/&gt;&lt;/object&gt;&lt;object type=&quot;3&quot; unique_id=&quot;47617&quot;&gt;&lt;property id=&quot;20148&quot; value=&quot;5&quot;/&gt;&lt;property id=&quot;20300&quot; value=&quot;Slide 53 - &amp;quot;Advantages of Combining Loss and Delay &amp;quot;&quot;/&gt;&lt;property id=&quot;20307&quot; value=&quot;612&quot;/&gt;&lt;/object&gt;&lt;object type=&quot;3&quot; unique_id=&quot;47625&quot;&gt;&lt;property id=&quot;20148&quot; value=&quot;5&quot;/&gt;&lt;property id=&quot;20300&quot; value=&quot;Slide 54 - &amp;quot;Internet Experiment Results(Sending Rate of Node A)&amp;quot;&quot;/&gt;&lt;property id=&quot;20307&quot; value=&quot;620&quot;/&gt;&lt;/object&gt;&lt;object type=&quot;3&quot; unique_id=&quot;47626&quot;&gt;&lt;property id=&quot;20148&quot; value=&quot;5&quot;/&gt;&lt;property id=&quot;20300&quot; value=&quot;Slide 55 - &amp;quot;Internet Experiment Results(Total Utility of All Sessions)&amp;quot;&quot;/&gt;&lt;property id=&quot;20307&quot; value=&quot;621&quot;/&gt;&lt;/object&gt;&lt;object type=&quot;3&quot; unique_id=&quot;47627&quot;&gt;&lt;property id=&quot;20148&quot; value=&quot;5&quot;/&gt;&lt;property id=&quot;20300&quot; value=&quot;Slide 56 - &amp;quot;Each Peer Reports Link State to Sources&amp;quot;&quot;/&gt;&lt;property id=&quot;20307&quot; value=&quot;622&quot;/&gt;&lt;/object&gt;&lt;object type=&quot;3&quot; unique_id=&quot;47628&quot;&gt;&lt;property id=&quot;20148&quot; value=&quot;5&quot;/&gt;&lt;property id=&quot;20300&quot; value=&quot;Slide 57 - &amp;quot;Discussion and Future work&amp;quot;&quot;/&gt;&lt;property id=&quot;20307&quot; value=&quot;623&quot;/&gt;&lt;/object&gt;&lt;object type=&quot;3&quot; unique_id=&quot;48769&quot;&gt;&lt;property id=&quot;20148&quot; value=&quot;5&quot;/&gt;&lt;property id=&quot;20300&quot; value=&quot;Slide 1 - &amp;quot;Celerity: A Low-Delay Multi-Party Conferencing Solution&amp;quot;&quot;/&gt;&lt;property id=&quot;20307&quot; value=&quot;627&quot;/&gt;&lt;/object&gt;&lt;object type=&quot;3&quot; unique_id=&quot;49494&quot;&gt;&lt;property id=&quot;20148&quot; value=&quot;5&quot;/&gt;&lt;property id=&quot;20300&quot; value=&quot;Slide 22 - &amp;quot;Rates of Session A&amp;quot;&quot;/&gt;&lt;property id=&quot;20307&quot; value=&quot;637&quot;/&gt;&lt;/object&gt;&lt;object type=&quot;3&quot; unique_id=&quot;49495&quot;&gt;&lt;property id=&quot;20148&quot; value=&quot;5&quot;/&gt;&lt;property id=&quot;20300&quot; value=&quot;Slide 58 - &amp;quot;Multi-party Conferencing – Objectives and Challenges&amp;quot;&quot;/&gt;&lt;property id=&quot;20307&quot; value=&quot;629&quot;/&gt;&lt;/object&gt;&lt;object type=&quot;3&quot; unique_id=&quot;50538&quot;&gt;&lt;property id=&quot;20148&quot; value=&quot;5&quot;/&gt;&lt;property id=&quot;20300&quot; value=&quot;Slide 59 - &amp;quot;Local Experiment Results (Rate Performance of Node B)&amp;quot;&quot;/&gt;&lt;property id=&quot;20307&quot; value=&quot;639&quot;/&gt;&lt;/object&gt;&lt;object type=&quot;3&quot; unique_id=&quot;50539&quot;&gt;&lt;property id=&quot;20148&quot; value=&quot;5&quot;/&gt;&lt;property id=&quot;20300&quot; value=&quot;Slide 60 - &amp;quot;Local Experiment Results (Rate Performance of Node C)&amp;quot;&quot;/&gt;&lt;property id=&quot;20307&quot; value=&quot;640&quot;/&gt;&lt;/object&gt;&lt;object type=&quot;3&quot; unique_id=&quot;50540&quot;&gt;&lt;property id=&quot;20148&quot; value=&quot;5&quot;/&gt;&lt;property id=&quot;20300&quot; value=&quot;Slide 61 - &amp;quot;Local Experiment Results (Rate Performance of Node D)&amp;quot;&quot;/&gt;&lt;property id=&quot;20307&quot; value=&quot;641&quot;/&gt;&lt;/object&gt;&lt;object type=&quot;3&quot; unique_id=&quot;51775&quot;&gt;&lt;property id=&quot;20148&quot; value=&quot;5&quot;/&gt;&lt;property id=&quot;20300&quot; value=&quot;Slide 62 - &amp;quot;Network Coding&amp;quot;&quot;/&gt;&lt;property id=&quot;20307&quot; value=&quot;644&quot;/&gt;&lt;/object&gt;&lt;object type=&quot;3&quot; unique_id=&quot;51776&quot;&gt;&lt;property id=&quot;20148&quot; value=&quot;5&quot;/&gt;&lt;property id=&quot;20300&quot; value=&quot;Slide 63 - &amp;quot;Local Experiment&amp;quot;&quot;/&gt;&lt;property id=&quot;20307&quot; value=&quot;645&quot;/&gt;&lt;/object&gt;&lt;object type=&quot;3&quot; unique_id=&quot;51777&quot;&gt;&lt;property id=&quot;20148&quot; value=&quot;5&quot;/&gt;&lt;property id=&quot;20300&quot; value=&quot;Slide 64 - &amp;quot;Local Experiment Results: Rate Performance of Node A&amp;quot;&quot;/&gt;&lt;property id=&quot;20307&quot; value=&quot;646&quot;/&gt;&lt;/object&gt;&lt;object type=&quot;3&quot; unique_id=&quot;51778&quot;&gt;&lt;property id=&quot;20148&quot; value=&quot;5&quot;/&gt;&lt;property id=&quot;20300&quot; value=&quot;Slide 65 - &amp;quot;Local Experiment Results (Total Utility of All Sessions)&amp;quot;&quot;/&gt;&lt;property id=&quot;20307&quot; value=&quot;647&quot;/&gt;&lt;/object&gt;&lt;object type=&quot;3&quot; unique_id=&quot;53376&quot;&gt;&lt;property id=&quot;20148&quot; value=&quot;5&quot;/&gt;&lt;property id=&quot;20300&quot; value=&quot;Slide 66 - &amp;quot;Big Picture&amp;quot;&quot;/&gt;&lt;property id=&quot;20307&quot; value=&quot;649&quot;/&gt;&lt;/object&gt;&lt;object type=&quot;3&quot; unique_id=&quot;53927&quot;&gt;&lt;property id=&quot;20148&quot; value=&quot;5&quot;/&gt;&lt;property id=&quot;20300&quot; value=&quot;Slide 67 - &amp;quot;Network Transmission Is the Key Challenge&amp;quot;&quot;/&gt;&lt;property id=&quot;20307&quot; value=&quot;650&quot;/&gt;&lt;/object&gt;&lt;object type=&quot;3&quot; unique_id=&quot;53928&quot;&gt;&lt;property id=&quot;20148&quot; value=&quot;5&quot;/&gt;&lt;property id=&quot;20300&quot; value=&quot;Slide 68 - &amp;quot;The Holly Grail Questions&amp;quot;&quot;/&gt;&lt;property id=&quot;20307&quot; value=&quot;651&quot;/&gt;&lt;/object&gt;&lt;object type=&quot;3&quot; unique_id=&quot;54488&quot;&gt;&lt;property id=&quot;20148&quot; value=&quot;5&quot;/&gt;&lt;property id=&quot;20300&quot; value=&quot;Slide 69 - &amp;quot;Estimating Queuing Delay Based on&amp;#x0D;&amp;#x0A;Relative One Way Delay (OWD)&amp;quot;&quot;/&gt;&lt;property id=&quot;20307&quot; value=&quot;652&quot;/&gt;&lt;/object&gt;&lt;object type=&quot;3&quot; unique_id=&quot;54800&quot;&gt;&lt;property id=&quot;20148&quot; value=&quot;5&quot;/&gt;&lt;property id=&quot;20300&quot; value=&quot;Slide 12 - &amp;quot;Achieving Delay-Bounded Capacity Is Hard&amp;quot;&quot;/&gt;&lt;property id=&quot;20307&quot; value=&quot;653&quot;/&gt;&lt;/object&gt;&lt;object type=&quot;3&quot; unique_id=&quot;55134&quot;&gt;&lt;property id=&quot;20148&quot; value=&quot;5&quot;/&gt;&lt;property id=&quot;20300&quot; value=&quot;Slide 5 - &amp;quot; Existing Approaches: Suboptimal Performance &amp;quot;&quot;/&gt;&lt;property id=&quot;20307&quot; value=&quot;655&quot;/&gt;&lt;/object&gt;&lt;object type=&quot;3&quot; unique_id=&quot;55135&quot;&gt;&lt;property id=&quot;20148&quot; value=&quot;5&quot;/&gt;&lt;property id=&quot;20300&quot; value=&quot;Slide 70 - &amp;quot;Packing 2-hop Delay-Bounded Trees to Achieve High Delay-bounded Throughput&amp;quot;&quot;/&gt;&lt;property id=&quot;20307&quot; value=&quot;654&quot;/&gt;&lt;/object&gt;&lt;object type=&quot;3&quot; unique_id=&quot;55136&quot;&gt;&lt;property id=&quot;20148&quot; value=&quot;5&quot;/&gt;&lt;property id=&quot;20300&quot; value=&quot;Slide 71 - &amp;quot;Architectural Insights&amp;quot;&quot;/&gt;&lt;property id=&quot;20307&quot; value=&quot;656&quot;/&gt;&lt;/object&gt;&lt;object type=&quot;3&quot; unique_id=&quot;55780&quot;&gt;&lt;property id=&quot;20148&quot; value=&quot;5&quot;/&gt;&lt;property id=&quot;20300&quot; value=&quot;Slide 9 - &amp;quot;What’s New?&amp;quot;&quot;/&gt;&lt;property id=&quot;20307&quot; value=&quot;660&quot;/&gt;&lt;/object&gt;&lt;object type=&quot;3&quot; unique_id=&quot;55979&quot;&gt;&lt;property id=&quot;20148&quot; value=&quot;5&quot;/&gt;&lt;property id=&quot;20300&quot; value=&quot;Slide 72 - &amp;quot;Example&amp;quot;&quot;/&gt;&lt;property id=&quot;20307&quot; value=&quot;661&quot;/&gt;&lt;/object&gt;&lt;object type=&quot;3&quot; unique_id=&quot;56575&quot;&gt;&lt;property id=&quot;20148&quot; value=&quot;5&quot;/&gt;&lt;property id=&quot;20300&quot; value=&quot;Slide 2 - &amp;quot;Multi-party Video Conferencing Are Becoming Popular&amp;quot;&quot;/&gt;&lt;property id=&quot;20307&quot; value=&quot;662&quot;/&gt;&lt;/object&gt;&lt;object type=&quot;3&quot; unique_id=&quot;58463&quot;&gt;&lt;property id=&quot;20148&quot; value=&quot;5&quot;/&gt;&lt;property id=&quot;20300&quot; value=&quot;Slide 7 - &amp;quot;Multi-Party Conferencing as Packing Multiple One-to-Many Sessions&amp;quot;&quot;/&gt;&lt;property id=&quot;20307&quot; value=&quot;664&quot;/&gt;&lt;/object&gt;&lt;object type=&quot;3&quot; unique_id=&quot;59008&quot;&gt;&lt;property id=&quot;20148&quot; value=&quot;5&quot;/&gt;&lt;property id=&quot;20300&quot; value=&quot;Slide 13 - &amp;quot;Achieving High Delay-Bounded Throughput&amp;quot;&quot;/&gt;&lt;property id=&quot;20307&quot; value=&quot;665&quot;/&gt;&lt;/object&gt;&lt;object type=&quot;3&quot; unique_id=&quot;59009&quot;&gt;&lt;property id=&quot;20148&quot; value=&quot;5&quot;/&gt;&lt;property id=&quot;20300&quot; value=&quot;Slide 15 - &amp;quot;A Loss-Delay Based Primal-Dual Algorithm&amp;quot;&quot;/&gt;&lt;property id=&quot;20307&quot; value=&quot;666&quot;/&gt;&lt;/object&gt;&lt;object type=&quot;3&quot; unique_id=&quot;59220&quot;&gt;&lt;property id=&quot;20148&quot; value=&quot;5&quot;/&gt;&lt;property id=&quot;20300&quot; value=&quot;Slide 16 - &amp;quot;Convergence Property of the Algorithm&amp;quot;&quot;/&gt;&lt;property id=&quot;20307&quot; value=&quot;667&quot;/&gt;&lt;/object&gt;&lt;object type=&quot;3&quot; unique_id=&quot;59581&quot;&gt;&lt;property id=&quot;20148&quot; value=&quot;5&quot;/&gt;&lt;property id=&quot;20300&quot; value=&quot;Slide 11 - &amp;quot;Modeling PSRN by a Log Utility Function&amp;quot;&quot;/&gt;&lt;property id=&quot;20307&quot; value=&quot;669&quot;/&gt;&lt;/object&gt;&lt;object type=&quot;3&quot; unique_id=&quot;61340&quot;&gt;&lt;property id=&quot;20148&quot; value=&quot;5&quot;/&gt;&lt;property id=&quot;20300&quot; value=&quot;Slide 29 - &amp;quot;Overlay Two Layer Graph&amp;quot;&quot;/&gt;&lt;property id=&quot;20307&quot; value=&quot;670&quot;/&gt;&lt;/object&gt;&lt;object type=&quot;3&quot; unique_id=&quot;61341&quot;&gt;&lt;property id=&quot;20148&quot; value=&quot;5&quot;/&gt;&lt;property id=&quot;20300&quot; value=&quot;Slide 30 - &amp;quot;Greedy Tree-Packing Algorithm&amp;quot;&quot;/&gt;&lt;property id=&quot;20307&quot; value=&quot;671&quot;/&gt;&lt;/object&gt;&lt;object type=&quot;3&quot; unique_id=&quot;61972&quot;&gt;&lt;property id=&quot;20148&quot; value=&quot;5&quot;/&gt;&lt;property id=&quot;20300&quot; value=&quot;Slide 18 - &amp;quot;Local Experiment&amp;quot;&quot;/&gt;&lt;property id=&quot;20307&quot; value=&quot;672&quot;/&gt;&lt;/object&gt;&lt;object type=&quot;3&quot; unique_id=&quot;61973&quot;&gt;&lt;property id=&quot;20148&quot; value=&quot;5&quot;/&gt;&lt;property id=&quot;20300&quot; value=&quot;Slide 19 - &amp;quot;Local Experiment Results: Rate Performance of Node A&amp;quot;&quot;/&gt;&lt;property id=&quot;20307&quot; value=&quot;673&quot;/&gt;&lt;/object&gt;&lt;object type=&quot;3&quot; unique_id=&quot;62262&quot;&gt;&lt;property id=&quot;20148&quot; value=&quot;5&quot;/&gt;&lt;property id=&quot;20300&quot; value=&quot;Slide 31 - &amp;quot;Estimating Queuing Delay Based on&amp;#x0D;&amp;#x0A;Relative One Way Delay (OWD)&amp;quot;&quot;/&gt;&lt;property id=&quot;20307&quot; value=&quot;674&quot;/&gt;&lt;/object&gt;&lt;object type=&quot;3&quot; unique_id=&quot;62263&quot;&gt;&lt;property id=&quot;20148&quot; value=&quot;5&quot;/&gt;&lt;property id=&quot;20300&quot; value=&quot;Slide 32 - &amp;quot;The Source Calculates Critical Cuts(Subgradient of           ) And Informs Each Peer&amp;quot;&quot;/&gt;&lt;property id=&quot;20307&quot; value=&quot;675&quot;/&gt;&lt;/object&gt;&lt;object type=&quot;3&quot; unique_id=&quot;62995&quot;&gt;&lt;property id=&quot;20148&quot; value=&quot;5&quot;/&gt;&lt;property id=&quot;20300&quot; value=&quot;Slide 17 - &amp;quot;Big Picture&amp;quot;&quot;/&gt;&lt;property id=&quot;20307&quot; value=&quot;683&quot;/&gt;&lt;/object&gt;&lt;object type=&quot;3&quot; unique_id=&quot;62996&quot;&gt;&lt;property id=&quot;20148&quot; value=&quot;5&quot;/&gt;&lt;property id=&quot;20300&quot; value=&quot;Slide 33 - &amp;quot;Local Experiment&amp;quot;&quot;/&gt;&lt;property id=&quot;20307&quot; value=&quot;676&quot;/&gt;&lt;/object&gt;&lt;object type=&quot;3&quot; unique_id=&quot;62997&quot;&gt;&lt;property id=&quot;20148&quot; value=&quot;5&quot;/&gt;&lt;property id=&quot;20300&quot; value=&quot;Slide 34 - &amp;quot;Local Experiment Results: Rate Performance of Node A&amp;quot;&quot;/&gt;&lt;property id=&quot;20307&quot; value=&quot;677&quot;/&gt;&lt;/object&gt;&lt;object type=&quot;3&quot; unique_id=&quot;62998&quot;&gt;&lt;property id=&quot;20148&quot; value=&quot;5&quot;/&gt;&lt;property id=&quot;20300&quot; value=&quot;Slide 35 - &amp;quot;Local Experiment Results (Rate Performance of Node B)&amp;quot;&quot;/&gt;&lt;property id=&quot;20307&quot; value=&quot;678&quot;/&gt;&lt;/object&gt;&lt;object type=&quot;3&quot; unique_id=&quot;62999&quot;&gt;&lt;property id=&quot;20148&quot; value=&quot;5&quot;/&gt;&lt;property id=&quot;20300&quot; value=&quot;Slide 36 - &amp;quot;Local Experiment Results (Rate Performance of Node C)&amp;quot;&quot;/&gt;&lt;property id=&quot;20307&quot; value=&quot;679&quot;/&gt;&lt;/object&gt;&lt;object type=&quot;3&quot; unique_id=&quot;63000&quot;&gt;&lt;property id=&quot;20148&quot; value=&quot;5&quot;/&gt;&lt;property id=&quot;20300&quot; value=&quot;Slide 37 - &amp;quot;Local Experiment Results (Rate Performance of Node D)&amp;quot;&quot;/&gt;&lt;property id=&quot;20307&quot; value=&quot;680&quot;/&gt;&lt;/object&gt;&lt;object type=&quot;3&quot; unique_id=&quot;63001&quot;&gt;&lt;property id=&quot;20148&quot; value=&quot;5&quot;/&gt;&lt;property id=&quot;20300&quot; value=&quot;Slide 38 - &amp;quot;Local Experiment Results (Total Utility of All Sessions)&amp;quot;&quot;/&gt;&lt;property id=&quot;20307&quot; value=&quot;681&quot;/&gt;&lt;/object&gt;&lt;object type=&quot;3&quot; unique_id=&quot;63002&quot;&gt;&lt;property id=&quot;20148&quot; value=&quot;5&quot;/&gt;&lt;property id=&quot;20300&quot; value=&quot;Slide 39 - &amp;quot;Local Experiment Results: Delay and Loss Rate from Node A to Other Nodes&amp;quot;&quot;/&gt;&lt;property id=&quot;20307&quot; value=&quot;682&quot;/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\begin{equation}&#10;\mathcal{T} \triangleq \left\{ \boldsymbol{t}:  t_e^{\mathsf{lb}}  \le t_e&#10;\le   t_e^{\mathsf{ub}}, \forall e\right\}: \text{ speed limits}&#10;\nonumber&#10;\end{equation}&#10;&#10;\end{document}"/>
  <p:tag name="IGUANATEXSIZE" val="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(s,d,T)$&#10;&#10;&#10;&#10;\end{document}"/>
  <p:tag name="IGUANATEXSIZE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(s,d)$&#10;&#10;&#10;&#10;\end{document}"/>
  <p:tag name="IGUANATEXSIZ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$\{c_e\}$&#10;&#10;&#10;&#10;\end{document}"/>
  <p:tag name="IGUANATEXSIZE" val="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{{c_e,t_e}\}$&#10;&#10;&#10;&#10;\end{document}"/>
  <p:tag name="IGUANATEXSIZE" val="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(s,d,T)$&#10;&#10;&#10;&#10;\end{document}"/>
  <p:tag name="IGUANATEXSIZE" val="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$\left\{c_e(t_e)\right\}$&#10;&#10;&#10;&#10;\end{document}"/>
  <p:tag name="IGUANATEXSIZE" val="2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(s,d,T)$&#10;&#10;&#10;&#10;\end{document}"/>
  <p:tag name="IGUANATEXSIZE" val="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(s,d)$&#10;&#10;&#10;&#10;\end{document}"/>
  <p:tag name="IGUANATEXSIZE" val="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$\{c_e\}$&#10;&#10;&#10;&#10;\end{document}"/>
  <p:tag name="IGUANATEXSIZE" val="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D_e=5\text{ miles}$&#10;&#10;$R_e^{\textsf{lb}}=30\text{ mph}$&#10;&#10;$R_e^{\textsf{ub}}=70\text{ mph}$&#10;&#10;$f_e(y) = \frac{y^2}{300}\text{ gph}$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$\{{c_e,t_e}\}$&#10;&#10;&#10;&#10;\end{document}"/>
  <p:tag name="IGUANATEXSIZE" val="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(s,d,T)$&#10;&#10;&#10;&#10;\end{document}"/>
  <p:tag name="IGUANATEXSIZ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color}&#10;\pagestyle{empty}&#10;\begin{document}&#10;$\left\{c_e(t_e)\right\}$&#10;&#10;&#10;&#10;\end{document}"/>
  <p:tag name="IGUANATEXSIZE" val="2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O(mn^2/\epsilon^2)$&#10;&#10;&#10;&#10;\end{document}"/>
  <p:tag name="IGUANATEXSIZE" val="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m, n \sim 10^4$&#10;&#10;\end{document}"/>
  <p:tag name="IGUANATEXSIZE" val="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begin{eqnarray*}&#10;\min_{\boldsymbol{x} \in \mathcal{X}, \boldsymbol{t} \in \mathcal{T}}  \sum_{e \in \mathcal{E}} x_e \cdot [c_e(t_e)+\lambda t_e]  &#10;\end{eqnarray*}&#10;\end{document}"/>
  <p:tag name="IGUANATEXSIZE" val="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,color}&#10;\pagestyle{empty}&#10;\begin{document}&#10;$\color{red}{\lambda}$&#10;\end{document}"/>
  <p:tag name="IGUANATEXSIZE" val="3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begin{eqnarray*}&#10;\min_{\boldsymbol{x} \in \mathcal{X}, \boldsymbol{t} \in \mathcal{T}} &amp;&amp;  \sum_{e \in \mathcal{E}} x_e \cdot c_e(t_e)  \\&#10;\text{s.t.} &amp;&amp; \sum_{e \in \mathcal{E}} x_et_e \le T  \qquad [\lambda] &#10;\end{eqnarray*}&#10;\end{document}"/>
  <p:tag name="IGUANATEXSIZE" val="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&#10;\newcommand{\blue}[1]{{\color{blue}#1}}&#10;\newcommand{\green}[1]{{\color{green}#1}}&#10;\newcommand{\yellow}[1]{{\color{yellow}#1}}&#10;\newcommand{\darkgreen}[1]{{\color[rgb]{0,0.5,0}#1}}&#10;&#10;&#10;\pagestyle{empty}&#10;\begin{document}&#10;&#10;\begin{eqnarray*}&#10;L(\boldsymbol{x}, \boldsymbol{t}, \lambda) &amp; \triangleq &amp;  \sum_{e \in \mathcal{E}} x_e \cdot c_e(t_e) + \lambda(\sum_{e \in \mathcal{E}} x_e t_e - T) \\&#10;&amp; = &amp; \sum_{e \in \mathcal{E}} x_e \cdot (c_e(t_e) + \lambda t_e)  \darkgreen{- \lambda T}&#10;\end{eqnarray*}&#10;\end{document}"/>
  <p:tag name="IGUANATEXSIZE" val="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begin{eqnarray*}&#10;\min_{\boldsymbol{x} \in \mathcal{X}, \boldsymbol{t} \in \mathcal{T}}  \sum_{e \in \mathcal{E}} x_e \cdot [c_e(t_e)+\lambda t_e]  &#10;\end{eqnarray*}&#10;\end{document}"/>
  <p:tag name="IGUANATEXSIZE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\begin{equation}&#10;\mathcal{X} \triangleq \left\{\boldsymbol{x} \in \{0,1\}^m: \text{ One $s-d$ path is selected}\right\}&#10;\nonumber&#10;\end{equation}&#10;&#10;\end{document}"/>
  <p:tag name="IGUANATEXSIZE" val="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\begin{equation}&#10;\mathcal{X} \triangleq \left\{\boldsymbol{x} \in \{0,1\}^m: \text{ One $s-d$ path is selected}\right\}&#10;\nonumber&#10;\end{equation}&#10;&#10;\end{document}"/>
  <p:tag name="IGUANATEXSIZE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\begin{equation}&#10;\mathcal{T} \triangleq \left\{ \boldsymbol{t}:  t_e^{\mathsf{lb}}  \le t_e&#10;\le   t_e^{\mathsf{ub}}, \forall e\right\}: \text{ speed limits}&#10;\nonumber&#10;\end{equation}&#10;&#10;\end{document}"/>
  <p:tag name="IGUANATEXSIZE" val="2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&#10;\newcommand{\be}{\begin{equation}}&#10;\newcommand{\ee}{\end{equation}}&#10;%\newcommand{\bee}{\begin{eqnarray}}&#10;%\newcommand{\eee}{\end{eqnarray}}&#10;\def\bee#1\eee{\begin{align}#1\end{align}}&#10;\newcommand{\bse}{\begin{subequations}}&#10;\newcommand{\ese}{\end{subequations}}&#10;\newcommand{\nnb}{\nonumber}&#10;&#10;\newcommand{\red}[1]{{\color{red}#1}}&#10;\newcommand{\blue}[1]{{\color{blue}#1}}&#10;\newcommand{\green}[1]{{\color{green}#1}}&#10;\newcommand{\yellow}[1]{{\color{yellow}#1}}&#10;\newcommand{\darkgreen}[1]{{\color[rgb]{0,0.5,0}#1}}&#10;&#10;\pagestyle{empty}&#10;\begin{document}&#10;&#10;\begin{eqnarray*}&#10;&amp;&amp; \min_{\boldsymbol{x} \in \mathcal{X}, \blue{\boldsymbol{t} \in \mathcal{T}}}  \sum_{e \in \mathcal{E}} x_e \cdot \blue{[c_e(t_e)+\lambda t_e]} \nnb \\  &#10;&amp; = &amp; \min_{\boldsymbol{x} \in \mathcal{X}}   \sum_{e \in \mathcal{E}} x_e \cdot \blue{\min_{t_e^{\mathsf{lb}}  \le t_e&#10;\le   t_e^{\mathsf{ub}}} [c_e(t_e)+\lambda t_e]}  \nonumber &#10;\end{eqnarray*}&#10;\end{document}"/>
  <p:tag name="IGUANATEXSIZE" val="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&#10;\newcommand{\be}{\begin{equation}}&#10;\newcommand{\ee}{\end{equation}}&#10;%\newcommand{\bee}{\begin{eqnarray}}&#10;%\newcommand{\eee}{\end{eqnarray}}&#10;\def\bee#1\eee{\begin{align}#1\end{align}}&#10;\newcommand{\bse}{\begin{subequations}}&#10;\newcommand{\ese}{\end{subequations}}&#10;\newcommand{\nnb}{\nonumber}&#10;&#10;\newcommand{\red}[1]{{\color{red}#1}}&#10;\newcommand{\blue}[1]{{\color{blue}#1}}&#10;\newcommand{\green}[1]{{\color{green}#1}}&#10;\newcommand{\yellow}[1]{{\color{yellow}#1}}&#10;\newcommand{\darkgreen}[1]{{\color[rgb]{0,0.5,0}#1}}&#10;&#10;\pagestyle{empty}&#10;\begin{document}&#10;&#10;\begin{eqnarray*}&#10;&amp;=&amp; \min_{\boldsymbol{x} \in \mathcal{X}}   \sum_{e \in \mathcal{E}} x_e \cdot \blue{w_e(\lambda)}  \nonumber \\&#10;\end{eqnarray*}&#10;\end{document}"/>
  <p:tag name="IGUANATEXSIZE" val="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O(m + n \log n)$&#10;&#10;&#10;&#10;\end{document}"/>
  <p:tag name="IGUANATEXSIZE" val="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&#10;&#10;\newcommand{\be}{\begin{equation}}&#10;\newcommand{\ee}{\end{equation}}&#10;%\newcommand{\bee}{\begin{eqnarray}}&#10;%\newcommand{\eee}{\end{eqnarray}}&#10;\def\bee#1\eee{\begin{align}#1\end{align}}&#10;\newcommand{\bse}{\begin{subequations}}&#10;\newcommand{\ese}{\end{subequations}}&#10;\newcommand{\nnb}{\nonumber}&#10;&#10;\begin{document}&#10;&#10;\bee&#10;\min_{\boldsymbol{x} \in \mathcal{X}, \boldsymbol{t} \in \mathcal{T}} &amp; \quad f(\boldsymbol{x}, \boldsymbol{t} ) \triangleq  \sum_{e \in \mathcal{E}} x_e \cdot c_e(t_e)  \nnb \\&#10;\text{s.t.} &amp; \quad g(\boldsymbol{x}, \boldsymbol{t} ) \triangleq \sum_{e \in \mathcal{E}} x_et_e \le T \nnb  &#10;\eee&#10;\end{document}"/>
  <p:tag name="IGUANATEXSIZE" val="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begin{eqnarray*}&#10;&amp;&amp; \min_{\boldsymbol{x} \in \mathcal{X}, \boldsymbol{t} \in \mathcal{T}}  \sum_{e \in \mathcal{E}} x_e \cdot [c_e(t_e)+\lambda t_e]  \\&#10;&amp;&amp; = \min_{\boldsymbol{x} \in \mathcal{X}, \boldsymbol{t} \in \mathcal{T}} [f(\boldsymbol{x},\boldsymbol{t})+\lambda g(\boldsymbol{x},\boldsymbol{t})]&#10;\end{eqnarray*}&#10;\end{document}"/>
  <p:tag name="IGUANATEXSIZE" val="2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&#10;\newcommand{\be}{\begin{equation}}&#10;\newcommand{\ee}{\end{equation}}&#10;%\newcommand{\bee}{\begin{eqnarray}}&#10;%\newcommand{\eee}{\end{eqnarray}}&#10;\def\bee#1\eee{\begin{align}#1\end{align}}&#10;\newcommand{\bse}{\begin{subequations}}&#10;\newcommand{\ese}{\end{subequations}}&#10;\newcommand{\nnb}{\nonumber}&#10;&#10;\newcommand{\red}[1]{{\color{red}#1}}&#10;\newcommand{\blue}[1]{{\color{blue}#1}}&#10;\newcommand{\green}[1]{{\color{green}#1}}&#10;\newcommand{\yellow}[1]{{\color{yellow}#1}}&#10;\newcommand{\darkgreen}[1]{{\color[rgb]{0,0.5,0}#1}}&#10;&#10;\pagestyle{empty}&#10;\begin{document}&#10;$\delta(\lambda) \triangleq g(\boldsymbol{x}^*(\lambda), \boldsymbol{t}^*(\lambda)) = \sum\limits_{e \in \mathcal{E}} x_e^*(\lambda) \cdot t_e^*(\lambda)$&#10;\end{document}"/>
  <p:tag name="IGUANATEXSIZE" val="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&#10;&#10;\newcommand{\be}{\begin{equation}}&#10;\newcommand{\ee}{\end{equation}}&#10;%\newcommand{\bee}{\begin{eqnarray}}&#10;%\newcommand{\eee}{\end{eqnarray}}&#10;\def\bee#1\eee{\begin{align}#1\end{align}}&#10;\newcommand{\bse}{\begin{subequations}}&#10;\newcommand{\ese}{\end{subequations}}&#10;\newcommand{\nnb}{\nonumber}&#10;&#10;\begin{document}&#10;&#10;\bee&#10;\min_{\boldsymbol{x} \in \mathcal{X}, \boldsymbol{t} \in \mathcal{T}} &amp; \quad f(\boldsymbol{x}, \boldsymbol{t} ) \triangleq  \sum_{e \in \mathcal{E}} x_e \cdot c_e(t_e)  \nnb \\&#10;\text{s.t.} &amp; \quad g(\boldsymbol{x}, \boldsymbol{t} ) \triangleq \sum_{e \in \mathcal{E}} x_et_e \le T \nnb  &#10;\eee&#10;\end{document}"/>
  <p:tag name="IGUANATEXSIZE" val="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begin{eqnarray*}&#10;&amp;&amp; \min_{\boldsymbol{x} \in \mathcal{X}, \boldsymbol{t} \in \mathcal{T}}  \sum_{e \in \mathcal{E}} x_e \cdot [c_e(t_e)+\lambda t_e]  \\&#10;&amp;&amp; = \min_{\boldsymbol{x} \in \mathcal{X}, \boldsymbol{t} \in \mathcal{T}} [f(\boldsymbol{x},\boldsymbol{t})+\lambda g(\boldsymbol{x},\boldsymbol{t})]&#10;\end{eqnarray*}&#10;\end{document}"/>
  <p:tag name="IGUANATEXSIZE" val="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uation}&#10;t_e &gt; 0: \text{Edge $e$ travel time}&#10;\nonumber&#10;\end{equation}&#10;&#10;\end{document}"/>
  <p:tag name="IGUANATEXSIZE" val="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&#10;\newcommand{\be}{\begin{equation}}&#10;\newcommand{\ee}{\end{equation}}&#10;%\newcommand{\bee}{\begin{eqnarray}}&#10;%\newcommand{\eee}{\end{eqnarray}}&#10;\def\bee#1\eee{\begin{align}#1\end{align}}&#10;\newcommand{\bse}{\begin{subequations}}&#10;\newcommand{\ese}{\end{subequations}}&#10;\newcommand{\nnb}{\nonumber}&#10;&#10;\newcommand{\red}[1]{{\color{red}#1}}&#10;\newcommand{\blue}[1]{{\color{blue}#1}}&#10;\newcommand{\green}[1]{{\color{green}#1}}&#10;\newcommand{\yellow}[1]{{\color{yellow}#1}}&#10;\newcommand{\darkgreen}[1]{{\color[rgb]{0,0.5,0}#1}}&#10;&#10;\pagestyle{empty}&#10;\begin{document}&#10;$\delta(\lambda) \triangleq g(\boldsymbol{x}^*(\lambda), \boldsymbol{t}^*(\lambda)) = \sum\limits_{e \in \mathcal{E}} x_e^*(\lambda) \cdot t_e^*(\lambda)$&#10;\end{document}"/>
  <p:tag name="IGUANATEXSIZE" val="2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_{2} - \textsf{OPT} \le C_{2} - C_{1} = \lambda_0 (T_{1} - T_{2})$&#10;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C_{1} \le \textsf{OPT} \le C_{2}$&#10;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O(m + n \log n)$&#10;&#10;&#10;&#10;\end{document}"/>
  <p:tag name="IGUANATEXSIZE" val="2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O(mn^2/\epsilon^2)$&#10;&#10;&#10;&#10;\end{document}"/>
  <p:tag name="IGUANATEXSIZE" val="2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amssymb,color}&#10;\newcommand{\be}{\begin{equation}}&#10;\newcommand{\ee}{\end{equation}}&#10;\newcommand{\bee}{\begin{eqnarray}}&#10;\newcommand{\eee}{\end{eqnarray}}&#10;\newcommand{\nnb}{\nonumber}&#10;\newcommand{\red}[1]{{\color{red}#1}}&#10;\newcommand{\blue}[1]{{\color{blue}#1}}&#10;\newcommand{\green}[1]{{\color{green}#1}}&#10;&#10;\pagestyle{empty}&#10;\begin{document}&#10;\bee&#10;(\mathbf{P}): \quad \min  &amp;&amp; f(\boldsymbol{x},\boldsymbol{t}) \nnb \\&#10;\text{s.t.} &amp;&amp; (\boldsymbol{x},\boldsymbol{t}) \in \mathcal{C} \nnb \\&#10;&amp;&amp; \red{g(\boldsymbol{x},\boldsymbol{t}) \le 0}  \nnb \\&#10;&amp;&amp; \boldsymbol{x} \in \{0,1\}^m, \boldsymbol{t} \in \mathbb{R}^{n} \nnb \\&#10;\text{var.} &amp;&amp; \boldsymbol{x}, \boldsymbol{t} \nnb&#10;\eee 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amssymb,color}&#10;\newcommand{\be}{\begin{equation}}&#10;\newcommand{\ee}{\end{equation}}&#10;\newcommand{\bee}{\begin{eqnarray}}&#10;\newcommand{\eee}{\end{eqnarray}}&#10;\newcommand{\nnb}{\nonumber}&#10;\newcommand{\red}[1]{{\color{red}#1}}&#10;\newcommand{\blue}[1]{{\color{blue}#1}}&#10;\newcommand{\green}[1]{{\color{green}#1}}&#10;&#10;\pagestyle{empty}&#10;\begin{document}&#10;&#10;&#10;\bee&#10;(\mathbf{P(\lambda)}): \quad \min  &amp;&amp; f(\boldsymbol{x},\boldsymbol{t}) + \red{\lambda g(\boldsymbol{x},\boldsymbol{t})} \nnb \\&#10;\text{s.t.} &amp;&amp; (\boldsymbol{x},\boldsymbol{t}) \in \mathcal{C} \nnb \\&#10;&amp;&amp; \boldsymbol{x} \in \{0,1\}^m, \boldsymbol{t} \in \mathbb{R}^{n} \nnb \\&#10;\text{var.} &amp;&amp; \boldsymbol{x}, \boldsymbol{t} \nnb&#10;\eee 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thm,amssymb,color}&#10;\newcommand{\be}{\begin{equation}}&#10;\newcommand{\ee}{\end{equation}}&#10;\newcommand{\bee}{\begin{eqnarray}}&#10;\newcommand{\eee}{\end{eqnarray}}&#10;\newcommand{\nnb}{\nonumber}&#10;\newcommand{\red}[1]{{\color{red}#1}}&#10;\newcommand{\blue}[1]{{\color{blue}#1}}&#10;\newcommand{\green}[1]{{\color{green}#1}}&#10;&#10;\pagestyle{empty}&#10;\begin{document}&#10;$\lambda \ge 0$&#10;\end{document}"/>
  <p:tag name="IGUANATEXSIZE" val="2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p_k$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&#10;\def\ost{\mathsf{offset}}&#10;\def\prd{\mathsf{prd}}&#10;\def\dl{{\mathsf{D}}}&#10;\def\bp{{\mathsf{B}}}&#10;\def\bigprd{\mathsf{Prd}}&#10;\def\prob{\mathsf{Prob}}&#10;&#10;&#10;\begin{document}&#10;$(\ost_k, \prd_k, \dl_k, \bp_k)$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\begin{equation}&#10;\mathcal{T} \triangleq \left\{ \boldsymbol{t}:  t_e^{\mathsf{lb}}  \le t_e&#10;\le   t_e^{\mathsf{ub}}, \forall e\right\}: \text{ speed limits}&#10;\nonumber&#10;\end{equation}&#10;&#10;\end{document}"/>
  <p:tag name="IGUANATEXSIZE" val="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\bee&#10;&amp; (\ost_1, \prd_1,\dl_1,\bp_1) \nnb \\&#10;&amp; =  (0, 3,3,1) \nnb&#10;\eee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\bee&#10;&amp; (\ost_2, \prd_2,\dl_2,\bp_2) \nnb \\&#10;&amp; =  (1,3,4,0.7) \nnb&#10;\eee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,mathbbold}&#10;\usepackage{color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\be&#10;R_k \triangleq  \liminf_{\mathsf{T}\rightarrow\infty}&#10;\frac{\mathsf{E}\left\{\text{\# of flow-$k$ pkts delivered {\color{red} before exp.}&#10;during $[1,\mathsf{T}]$}&#10;\right\}}{\mathsf{T}}&#10;\nnb&#10;\ee&#10;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,mathbbold}&#10;\usepackage{color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\be&#10;(\mathbf{P1}) \quad \max_{\vec{R} \in \mathcal{R}}~ \sum_{k=1}^{K} U_k(R_k) \nnb&#10;\ee&#10;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,mathbbold}&#10;\usepackage{color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\bee&#10;&amp; \mathcal{R} \triangleq \{  \vec{R} = (R_1,R_2,\cdots, R_K)| \text{ there exists a scheduling  } \nnb \\&#10;&amp; \text{policy achieving timely throughput } R_k, \forall k \in [1,K]\}&#10;\nnb&#10;\eee&#10;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$(\ost_1, \prd_1,\dl_1,\bp_1) = (1, 2,2,1)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$(\ost_2, \prd_2,\dl_2,\bp_2) = (0,3,2,1)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X_3$&#10;&#10;&#10;&#10;\end{document}"/>
  <p:tag name="IGUANATEXSIZE" val="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X_4$&#10;&#10;&#10;&#10;\end{document}"/>
  <p:tag name="IGUANATEXSIZE" val="1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Y_3$&#10;&#10;&#10;&#10;\end{document}"/>
  <p:tag name="IGUANATEXSIZE" val="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$t_e$  $\Rightarrow$ $\frac{D_e}{t_e}$ $\Rightarrow$  &#10;$f_e(\frac{D_e}{t_e})$ $\Rightarrow$  &#10;$t_e \cdot f_e(\frac{D_e}{t_e}) \triangleq c_e(t_e)$&#10;\end{document}"/>
  <p:tag name="IGUANATEXSIZE" val="2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,mathbbold}&#10;\usepackage{color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\be&#10;(\mathbf{P1}) \quad \max_{\vec{R} \in \mathcal{R}}~ \sum_{k=1}^{K} U_k(R_k) \nnb&#10;\ee&#10;&#10;\end{document}"/>
  <p:tag name="IGUANATEXSIZE" val="1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,mathbbold}&#10;\usepackage{color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\be&#10;S_t \triangleq (S^1_t, S^2_t, \cdots, S^K_t) \nnb&#10;\ee&#10;&#10;\end{document}"/>
  <p:tag name="IGUANATEXSIZE" val="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,mathbbold}&#10;\usepackage{color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\bee&#10;|S_t| &amp; = |S^1_t| \times |S^2_t| \times \cdots \times |S^K_t| \nnb \eee&#10;&#10;\end{document}"/>
  <p:tag name="IGUANATEXSIZE" val="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amssymb,amsfonts,mathbbold}&#10;\usepackage{color}&#10;\pagestyle{empty}&#10;&#10;\newcommand{\be}{\begin{equation}}&#10;\newcommand{\ee}{\end{equation}}&#10;\def\bee#1\eee{\begin{align}#1\end{align}}&#10;\newcommand{\bse}{\begin{subequations}}&#10;\newcommand{\ese}{\end{subequations}}&#10;\newcommand{\nnb}{\nonumber}&#10;&#10;&#10;\def\ost{\mathsf{offset}}&#10;\def\prd{\mathsf{prd}}&#10;\def\dl{{\mathsf{D}}}&#10;\def\bp{{\mathsf{B}}}&#10;\def\bigprd{\mathsf{Prd}}&#10;\def\prob{\mathsf{Prob}}&#10;&#10;&#10;\begin{document}&#10;&#10;$O(|S^1_t| + |S^2_t| + \cdots + |S^K_t| )$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uation}&#10;x_e =&#10;\left\{&#10;  \begin{array}{ll}&#10;    1, &amp; \hbox{Edge $e$ is on the selected path;} \\&#10;    0, &amp; \hbox{otherwise.}&#10;  \end{array}&#10;\right.&#10;\nonumber&#10;\end{equation}&#10;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begin{eqnarray*}&#10;\min_{\boldsymbol{x} \in \mathcal{X}, \boldsymbol{t} \in \mathcal{T}} &amp;&amp;  \sum_{e \in \mathcal{E}} x_e \cdot c_e(t_e)  \\&#10;\text{s.t.} &amp;&amp; \sum_{e \in \mathcal{E}} x_et_e \le T  &#10;\end{eqnarray*}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\begin{equation}&#10;\mathcal{X} \triangleq \left\{\boldsymbol{x} \in \{0,1\}^m: \text{ One $s-d$ path is selected}\right\}&#10;\nonumber&#10;\end{equation}&#10;&#10;\end{document}"/>
  <p:tag name="IGUANATEXSIZE" val="25"/>
</p:tagLst>
</file>

<file path=ppt/theme/theme1.xml><?xml version="1.0" encoding="utf-8"?>
<a:theme xmlns:a="http://schemas.openxmlformats.org/drawingml/2006/main" name="mingh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47471</TotalTime>
  <Words>2815</Words>
  <Application>Microsoft Office PowerPoint</Application>
  <PresentationFormat>On-screen Show (4:3)</PresentationFormat>
  <Paragraphs>560</Paragraphs>
  <Slides>51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Constantia</vt:lpstr>
      <vt:lpstr>Cambria Math</vt:lpstr>
      <vt:lpstr>Arial</vt:lpstr>
      <vt:lpstr>Calibri</vt:lpstr>
      <vt:lpstr>Wingdings</vt:lpstr>
      <vt:lpstr>minghua</vt:lpstr>
      <vt:lpstr>Delivering Perishable Information and Cargos: Delay-Constrained Communication and Transportation </vt:lpstr>
      <vt:lpstr>Transportation System Evolution</vt:lpstr>
      <vt:lpstr>Communication System Evolution</vt:lpstr>
      <vt:lpstr>Thought Sophisticated, Current Transportation and Communication Systems Are Best-Effort</vt:lpstr>
      <vt:lpstr>Our Attempt Towards Provisioning Delay-Constrained Services </vt:lpstr>
      <vt:lpstr>Energy-efficient Timely Transportation of Long-haul Heavy-duty Trucks</vt:lpstr>
      <vt:lpstr>Heavy-Duty Trucks</vt:lpstr>
      <vt:lpstr>US Trucking Industry: A Top-20 Economy </vt:lpstr>
      <vt:lpstr>Greening Heavy-Duty Trucks Is Relevant</vt:lpstr>
      <vt:lpstr>How to Reduce Fuel Consumption? </vt:lpstr>
      <vt:lpstr>Truck Operation: Timely Transportation</vt:lpstr>
      <vt:lpstr>Energy-Efficient Timely Transportation</vt:lpstr>
      <vt:lpstr>Research Landscape</vt:lpstr>
      <vt:lpstr>Our Contributions</vt:lpstr>
      <vt:lpstr>A Simple Demo</vt:lpstr>
      <vt:lpstr>System Model</vt:lpstr>
      <vt:lpstr>Design Space and Simplification</vt:lpstr>
      <vt:lpstr>Problem Formulation</vt:lpstr>
      <vt:lpstr>Compare PASO and Existing Problems</vt:lpstr>
      <vt:lpstr>Compare PASO and Existing Problems</vt:lpstr>
      <vt:lpstr>FPTAS Suffers from Excessive Running Time and Memory Usage</vt:lpstr>
      <vt:lpstr>Make the Problem Simpler</vt:lpstr>
      <vt:lpstr>PASO-Relax(λ) Is Easy to Solve</vt:lpstr>
      <vt:lpstr>A Sufficient Condition for Optimality/Strong Duality</vt:lpstr>
      <vt:lpstr>A Key Observation</vt:lpstr>
      <vt:lpstr>Our Heuristic</vt:lpstr>
      <vt:lpstr>Optimality Gap of the Heuristic</vt:lpstr>
      <vt:lpstr>Our Dual-Based Heuristic Runs Fast </vt:lpstr>
      <vt:lpstr>How to Generalize Our Dual-Based Algorithm to Other Problems</vt:lpstr>
      <vt:lpstr>Simulation: Network Statistics</vt:lpstr>
      <vt:lpstr>Simulation: Heuristic vs. Baselines</vt:lpstr>
      <vt:lpstr>Conclusion and Future Work</vt:lpstr>
      <vt:lpstr>Timely Wireless Flows with Arbitrary Traffic Patterns: Capacity Region and Scheduling Algorithms</vt:lpstr>
      <vt:lpstr>Delay-Constrained Wireless Communication</vt:lpstr>
      <vt:lpstr>A Commonly Studied Network Scenario </vt:lpstr>
      <vt:lpstr>Research Landscape and Our Contributions for the Single-hop Downlink AP scenario</vt:lpstr>
      <vt:lpstr>General Traffic Pattern Model</vt:lpstr>
      <vt:lpstr>Problem Formulation</vt:lpstr>
      <vt:lpstr>An Example</vt:lpstr>
      <vt:lpstr>Formulate As a MDP Problem</vt:lpstr>
      <vt:lpstr>The Unique Feature of our MDP Formulation</vt:lpstr>
      <vt:lpstr>Significances</vt:lpstr>
      <vt:lpstr>Drawback: Our MDP Suffers From the Curse of Dimensionality </vt:lpstr>
      <vt:lpstr>Compare Our MDP-based Approach and Hou&amp;Kumar’s Idle-time-based Approach</vt:lpstr>
      <vt:lpstr>Simulation: Capacity Region </vt:lpstr>
      <vt:lpstr>Simulation: Network Utility  Maximization</vt:lpstr>
      <vt:lpstr>Conclusion and Future Work</vt:lpstr>
      <vt:lpstr>Overall Summary: Challenge and Opportunity </vt:lpstr>
      <vt:lpstr>Publications During My PhD Study</vt:lpstr>
      <vt:lpstr>Awards During My PhD Study</vt:lpstr>
      <vt:lpstr>Thank You!  Lei Deng (dl013@ie.cuhk.edu.hk) http://personal.ie.cuhk.edu.hk/~dl013/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Approximation for Combinatorial Network Optimization</dc:title>
  <dc:creator>Minghua Chen</dc:creator>
  <cp:lastModifiedBy>Lei Deng</cp:lastModifiedBy>
  <cp:revision>4065</cp:revision>
  <dcterms:created xsi:type="dcterms:W3CDTF">2006-08-16T00:00:00Z</dcterms:created>
  <dcterms:modified xsi:type="dcterms:W3CDTF">2017-06-08T13:36:15Z</dcterms:modified>
</cp:coreProperties>
</file>